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5"/>
  </p:notesMasterIdLst>
  <p:handoutMasterIdLst>
    <p:handoutMasterId r:id="rId46"/>
  </p:handoutMasterIdLst>
  <p:sldIdLst>
    <p:sldId id="1862" r:id="rId6"/>
    <p:sldId id="1860" r:id="rId7"/>
    <p:sldId id="2147469500" r:id="rId8"/>
    <p:sldId id="1872" r:id="rId9"/>
    <p:sldId id="1873" r:id="rId10"/>
    <p:sldId id="1875" r:id="rId11"/>
    <p:sldId id="1825" r:id="rId12"/>
    <p:sldId id="1874" r:id="rId13"/>
    <p:sldId id="1882" r:id="rId14"/>
    <p:sldId id="1883" r:id="rId15"/>
    <p:sldId id="1884" r:id="rId16"/>
    <p:sldId id="1885" r:id="rId17"/>
    <p:sldId id="1880" r:id="rId18"/>
    <p:sldId id="1881" r:id="rId19"/>
    <p:sldId id="2147469478" r:id="rId20"/>
    <p:sldId id="277" r:id="rId21"/>
    <p:sldId id="278" r:id="rId22"/>
    <p:sldId id="279" r:id="rId23"/>
    <p:sldId id="280" r:id="rId24"/>
    <p:sldId id="281" r:id="rId25"/>
    <p:sldId id="282" r:id="rId26"/>
    <p:sldId id="1876" r:id="rId27"/>
    <p:sldId id="1878" r:id="rId28"/>
    <p:sldId id="2147469491" r:id="rId29"/>
    <p:sldId id="2147469499" r:id="rId30"/>
    <p:sldId id="1877" r:id="rId31"/>
    <p:sldId id="284" r:id="rId32"/>
    <p:sldId id="2147469492" r:id="rId33"/>
    <p:sldId id="2147469493" r:id="rId34"/>
    <p:sldId id="2147469494" r:id="rId35"/>
    <p:sldId id="2147469481" r:id="rId36"/>
    <p:sldId id="272" r:id="rId37"/>
    <p:sldId id="2147469480" r:id="rId38"/>
    <p:sldId id="266" r:id="rId39"/>
    <p:sldId id="2147469482" r:id="rId40"/>
    <p:sldId id="288" r:id="rId41"/>
    <p:sldId id="2147469497" r:id="rId42"/>
    <p:sldId id="2147469477" r:id="rId43"/>
    <p:sldId id="1532"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99FF99"/>
    <a:srgbClr val="66CCFF"/>
    <a:srgbClr val="E6E6E6"/>
    <a:srgbClr val="F2F2F2"/>
    <a:srgbClr val="D2D2D2"/>
    <a:srgbClr val="5C2D91"/>
    <a:srgbClr val="00BCF2"/>
    <a:srgbClr val="0078D4"/>
    <a:srgbClr val="037B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12/25/2024 4:20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12/25/2024 4:20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12/25/2024 4:20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it’s easy to grasp as representing words in a semantic space in a way that similar words are in proximity one to another is not enough to represent the whole meaning of a sentence or a text. The reason is that context matters, i.e. the same word can assume a different meaning according to the context in which is used. And this is especially true for the English language.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take this example (she had coffee vs she had strength): the term ‘had’ has a very different meaning in the 2 sentences , and so it is true that in Italian for example you would use 2 different verbs. But how are we able to tell that the 2 terms ‘had’ have a different meaning in the 2 sentences: based on the context, which in this case means based on the word following the term ‘had’, coffee in one case, strength in the other case.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This means that we need to convert the words into ideas, such that the 2 ‘had’ are represented in the semantic space as two different items and the semantic proximity is computed on the idea, taking into account the context. This is exactly how the recurrent neural networks –commonly used in the NLP domain – work they process collection of words included into a pre-defined linear window, shifting throughout the text as the model reads and analyzes it.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Once we encoded my collection of words into a more complex idea inside the semantic space , it’s also possible to decode it into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into</a:t>
            </a:r>
            <a:r>
              <a:rPr lang="en-US" sz="1800" kern="100">
                <a:effectLst/>
                <a:latin typeface="Calibri" panose="020F0502020204030204" pitchFamily="34" charset="0"/>
                <a:ea typeface="Calibri" panose="020F0502020204030204" pitchFamily="34" charset="0"/>
                <a:cs typeface="Times New Roman" panose="02020603050405020304" pitchFamily="18" charset="0"/>
              </a:rPr>
              <a:t> the desired output, which varies according to the domain of application, and in the case of the translation will be the translated sentence in Italian. And the cool thing is that once you have the encoder and the decoder to translate from En to IT , you can apply them in the opposite direction and translate from Italian to En.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CNN – commonly used in computer vision kind of scenarios - work in a similar way: the pictures, split into a collection of pixels, are represented in the semantic space and then decoded into a textual output, like the description of what is shown in the image.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65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this point you can argue that RNNs are not so new, if those models were already able to do those type of computations, why the newest LLMs are so revolutionary? Well, the main limit of RNNs is indeed the concept at the basis of how they work. A RNN uses the so-called “immediate context”, which are a few words around the term in analysis. Where’s the issue?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imagine that we have this sentence and we wish our model being able to answer the question “ why didn’t Mary accept the coffee?” To answer to a question like this, our model should be able to correlate the expression “didn’t accept the coffee” with “she“, and then “she” with “Mary”, covering a quite long window of word.  And greater is the dimension of the window, greater is the complexity of the model, the cost of its training and the probability of error.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323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invention enabling the revolution in the deep networks domain has been the mechanism of attention. Again, inspired by the cognitive capability of the human brain of giving a different weight to the input we receive, such that we can focus for example on a voice speaking to us and isolate it from noisy background, similarly the basic idea of the deep network attention mechanism is that </a:t>
            </a:r>
            <a:r>
              <a:rPr lang="en-US" sz="2800" b="0" i="0">
                <a:solidFill>
                  <a:srgbClr val="292929"/>
                </a:solidFill>
                <a:effectLst/>
                <a:latin typeface="source-serif-pro"/>
              </a:rPr>
              <a:t>each time the model tries to predict an output word, it only uses parts of an input where the most relevant information is concentrated instead of an entire sentence.</a:t>
            </a:r>
          </a:p>
          <a:p>
            <a:pPr marL="0" marR="0">
              <a:lnSpc>
                <a:spcPct val="107000"/>
              </a:lnSpc>
              <a:spcBef>
                <a:spcPts val="0"/>
              </a:spcBef>
              <a:spcAft>
                <a:spcPts val="800"/>
              </a:spcAft>
            </a:pPr>
            <a:r>
              <a:rPr lang="en-US" sz="2800" b="0" i="0" kern="100">
                <a:solidFill>
                  <a:srgbClr val="292929"/>
                </a:solidFill>
                <a:effectLst/>
                <a:latin typeface="source-serif-pro"/>
                <a:ea typeface="Calibri" panose="020F0502020204030204" pitchFamily="34" charset="0"/>
                <a:cs typeface="Times New Roman" panose="02020603050405020304" pitchFamily="18" charset="0"/>
              </a:rPr>
              <a:t>A new neural network architecture has been built upon attention mechanism – called Transformer ; this architecture uses what is called multi-head attention, combining multiple heads (as they were multiple intelligences) in a way that the model can attend to different parts of the </a:t>
            </a:r>
            <a:r>
              <a:rPr lang="en-US" sz="2800" b="0" i="0">
                <a:solidFill>
                  <a:srgbClr val="000000"/>
                </a:solidFill>
                <a:effectLst/>
                <a:latin typeface="WordVisi_MSFontService"/>
              </a:rPr>
              <a:t>input sequence simultaneously</a:t>
            </a:r>
            <a:r>
              <a:rPr lang="en-US" sz="2800" b="0" i="0" kern="100">
                <a:solidFill>
                  <a:srgbClr val="292929"/>
                </a:solidFill>
                <a:effectLst/>
                <a:latin typeface="source-serif-pro"/>
                <a:ea typeface="Calibri" panose="020F0502020204030204" pitchFamily="34" charset="0"/>
                <a:cs typeface="Times New Roman" panose="02020603050405020304" pitchFamily="18" charset="0"/>
              </a:rPr>
              <a:t>, analyzing multiple possible combinations of words relations. This allows to overcome the linear and fixed-size window of word of the RNNs., empowering deep networks to learn semantic meaning without proximity.</a:t>
            </a:r>
          </a:p>
          <a:p>
            <a:pPr marL="0" marR="0">
              <a:lnSpc>
                <a:spcPct val="107000"/>
              </a:lnSpc>
              <a:spcBef>
                <a:spcPts val="0"/>
              </a:spcBef>
              <a:spcAft>
                <a:spcPts val="800"/>
              </a:spcAft>
            </a:pPr>
            <a:r>
              <a:rPr lang="en-US" sz="2800" b="0" i="0" kern="100">
                <a:solidFill>
                  <a:srgbClr val="292929"/>
                </a:solidFill>
                <a:effectLst/>
                <a:latin typeface="source-serif-pro"/>
                <a:ea typeface="Calibri" panose="020F0502020204030204" pitchFamily="34" charset="0"/>
                <a:cs typeface="Times New Roman" panose="02020603050405020304" pitchFamily="18" charset="0"/>
              </a:rPr>
              <a:t>A transformer architecture is always made up of an encoder and a decoder; in the example of the translation, the encoder has as input the sentence to translate, while the encoder has as input the hidden state (which means the part of sentence already translated); the output of the decoder is the next translated token, chosen from a list of possible next tokens according to its probability. In the case of the most recent LLMs as GPT-3 not always the next token with the highest probability is chosen, but a degree of randomness is added in this choice, in a way that the model is not deterministic (we do not have always the same output for the same input). This degree of randomness is added to simulate the process of creative thinking and it can be tuned using a parameter called temperature (&gt; temp, &gt; degree of randomness).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630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et's</a:t>
            </a:r>
            <a:r>
              <a:rPr lang="en-US"/>
              <a:t> break down the key points about GPT models and their evolution in a clear and engaging way:</a:t>
            </a:r>
          </a:p>
          <a:p>
            <a:pPr>
              <a:buFont typeface="+mj-lt"/>
              <a:buAutoNum type="arabicPeriod"/>
            </a:pPr>
            <a:r>
              <a:rPr lang="en-US" b="1"/>
              <a:t>What is a Transformer in GPT?</a:t>
            </a:r>
            <a:endParaRPr lang="en-US"/>
          </a:p>
          <a:p>
            <a:pPr marL="742950" lvl="1" indent="-285750">
              <a:buFont typeface="+mj-lt"/>
              <a:buAutoNum type="arabicPeriod"/>
            </a:pPr>
            <a:r>
              <a:rPr lang="en-US"/>
              <a:t>In GPT (Generative Pre-trained Transformer), "Transformer" refers to the model architecture used. It's designed to learn the general patterns of language from diverse sources like books, articles, and websites. This allows the model to understand and generate human-like text.</a:t>
            </a:r>
          </a:p>
          <a:p>
            <a:pPr>
              <a:buFont typeface="+mj-lt"/>
              <a:buAutoNum type="arabicPeriod"/>
            </a:pPr>
            <a:r>
              <a:rPr lang="en-US" b="1"/>
              <a:t>Evolution Across Generations:</a:t>
            </a:r>
            <a:endParaRPr lang="en-US"/>
          </a:p>
          <a:p>
            <a:pPr marL="742950" lvl="1" indent="-285750">
              <a:buFont typeface="+mj-lt"/>
              <a:buAutoNum type="arabicPeriod"/>
            </a:pPr>
            <a:r>
              <a:rPr lang="en-US"/>
              <a:t>GPT has evolved through different generations, starting with GPT-1 in 2018 up to the latest GPT-4. Each new version has grown significantly in size and capability. For example, GPT-4 is much larger than GPT-3.5, with 500 trillion parameters, enabling it to handle more complex tasks and improve performance.</a:t>
            </a:r>
          </a:p>
          <a:p>
            <a:pPr>
              <a:buFont typeface="+mj-lt"/>
              <a:buAutoNum type="arabicPeriod"/>
            </a:pPr>
            <a:r>
              <a:rPr lang="en-US" b="1"/>
              <a:t>Increasing Parameters = More Knowledge:</a:t>
            </a:r>
            <a:endParaRPr lang="en-US"/>
          </a:p>
          <a:p>
            <a:pPr marL="742950" lvl="1" indent="-285750">
              <a:buFont typeface="+mj-lt"/>
              <a:buAutoNum type="arabicPeriod"/>
            </a:pPr>
            <a:r>
              <a:rPr lang="en-US"/>
              <a:t>As each GPT model grows in size (measured by parameters), it becomes more knowledgeable. This means it can understand and generate more nuanced and accurate responses across various domains like conversations, literature, mathematics, music, and medicine.</a:t>
            </a:r>
          </a:p>
          <a:p>
            <a:pPr>
              <a:buFont typeface="+mj-lt"/>
              <a:buAutoNum type="arabicPeriod"/>
            </a:pPr>
            <a:r>
              <a:rPr lang="en-US" b="1"/>
              <a:t>Application Beyond Training Data:</a:t>
            </a:r>
            <a:endParaRPr lang="en-US"/>
          </a:p>
          <a:p>
            <a:pPr marL="742950" lvl="1" indent="-285750">
              <a:buFont typeface="+mj-lt"/>
              <a:buAutoNum type="arabicPeriod"/>
            </a:pPr>
            <a:r>
              <a:rPr lang="en-US"/>
              <a:t>Despite being pre-trained on vast amounts of data, GPT models can apply their knowledge to tasks they weren't explicitly trained for. This flexibility makes them versatile tools for diverse applications.</a:t>
            </a:r>
          </a:p>
          <a:p>
            <a:pPr>
              <a:buFont typeface="+mj-lt"/>
              <a:buAutoNum type="arabicPeriod"/>
            </a:pPr>
            <a:r>
              <a:rPr lang="en-US" b="1"/>
              <a:t>Model Families and Capabilities:</a:t>
            </a:r>
            <a:endParaRPr lang="en-US"/>
          </a:p>
          <a:p>
            <a:pPr marL="742950" lvl="1" indent="-285750">
              <a:buFont typeface="+mj-lt"/>
              <a:buAutoNum type="arabicPeriod"/>
            </a:pPr>
            <a:r>
              <a:rPr lang="en-US"/>
              <a:t>Each generation of GPT models includes different families (like </a:t>
            </a:r>
            <a:r>
              <a:rPr lang="en-US" err="1"/>
              <a:t>ada</a:t>
            </a:r>
            <a:r>
              <a:rPr lang="en-US"/>
              <a:t>, Babbage, curie, </a:t>
            </a:r>
            <a:r>
              <a:rPr lang="en-US" err="1"/>
              <a:t>davinci</a:t>
            </a:r>
            <a:r>
              <a:rPr lang="en-US"/>
              <a:t>), each with varying capabilities and costs. These names are organized alphabetically to indicate increasing capability (e.g., curie &gt; </a:t>
            </a:r>
            <a:r>
              <a:rPr lang="en-US" err="1"/>
              <a:t>ada</a:t>
            </a:r>
            <a:r>
              <a:rPr lang="en-US"/>
              <a:t>, </a:t>
            </a:r>
            <a:r>
              <a:rPr lang="en-US" err="1"/>
              <a:t>davinci</a:t>
            </a:r>
            <a:r>
              <a:rPr lang="en-US"/>
              <a:t> &gt; curie).</a:t>
            </a:r>
          </a:p>
          <a:p>
            <a:pPr>
              <a:buFont typeface="+mj-lt"/>
              <a:buAutoNum type="arabicPeriod"/>
            </a:pPr>
            <a:r>
              <a:rPr lang="en-US" b="1"/>
              <a:t>Continuous Improvement and Safety:</a:t>
            </a:r>
            <a:endParaRPr lang="en-US"/>
          </a:p>
          <a:p>
            <a:pPr marL="742950" lvl="1" indent="-285750">
              <a:buFont typeface="+mj-lt"/>
              <a:buAutoNum type="arabicPeriod"/>
            </a:pPr>
            <a:r>
              <a:rPr lang="en-US"/>
              <a:t>With more usage, GPT models are continually analyzed for their outputs and behaviors. Insights from these analyses help refine and enhance future generations, ensuring safer and more reliable performance.</a:t>
            </a:r>
          </a:p>
          <a:p>
            <a:r>
              <a:rPr lang="en-US"/>
              <a:t>By understanding these points, you can convey how GPT models have advanced over time, their capabilities across different domains, and their impact on various applications. This approach should make your presentation both informative and engaging for your audience.</a:t>
            </a:r>
          </a:p>
          <a:p>
            <a:pPr marL="0" marR="0">
              <a:lnSpc>
                <a:spcPct val="107000"/>
              </a:lnSpc>
              <a:spcBef>
                <a:spcPts val="0"/>
              </a:spcBef>
              <a:spcAft>
                <a:spcPts val="800"/>
              </a:spcAft>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So that is what the term transformer stands for in the name GPT. GPT generations of models include models trained with a vast amount of unsupervised data from various sources – including books, articles, websites and more- such that the model can learn a general representation of the language, </a:t>
            </a:r>
            <a:r>
              <a:rPr lang="en-US" sz="1800" kern="100">
                <a:effectLst/>
                <a:latin typeface="Calibri" panose="020F0502020204030204" pitchFamily="34" charset="0"/>
                <a:ea typeface="Calibri" panose="020F0502020204030204" pitchFamily="34" charset="0"/>
                <a:cs typeface="Times New Roman" panose="02020603050405020304" pitchFamily="18" charset="0"/>
              </a:rPr>
              <a:t>which can then be fine-tuned for specific tasks – like ChatGPT which has been built from GPT-3.5 and fine tuned for the conversation domain or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InstructGPT</a:t>
            </a:r>
            <a:r>
              <a:rPr lang="en-US" sz="1800" kern="100">
                <a:effectLst/>
                <a:latin typeface="Calibri" panose="020F0502020204030204" pitchFamily="34" charset="0"/>
                <a:ea typeface="Calibri" panose="020F0502020204030204" pitchFamily="34" charset="0"/>
                <a:cs typeface="Times New Roman" panose="02020603050405020304" pitchFamily="18" charset="0"/>
              </a:rPr>
              <a:t>, optimized to execute user instructions – written in natural language –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throught</a:t>
            </a:r>
            <a:r>
              <a:rPr lang="en-US" sz="1800" kern="100">
                <a:effectLst/>
                <a:latin typeface="Calibri" panose="020F0502020204030204" pitchFamily="34" charset="0"/>
                <a:ea typeface="Calibri" panose="020F0502020204030204" pitchFamily="34" charset="0"/>
                <a:cs typeface="Times New Roman" panose="02020603050405020304" pitchFamily="18" charset="0"/>
              </a:rPr>
              <a:t> prompts</a:t>
            </a:r>
            <a:r>
              <a:rPr lang="en-GB" sz="1800" kern="100">
                <a:effectLst/>
                <a:latin typeface="Calibri" panose="020F0502020204030204" pitchFamily="34" charset="0"/>
                <a:ea typeface="Calibri" panose="020F0502020204030204" pitchFamily="34" charset="0"/>
                <a:cs typeface="Times New Roman" panose="02020603050405020304" pitchFamily="18" charset="0"/>
              </a:rPr>
              <a:t>. We can observe a progression throughout the years from the very first GPT model (GPT-1), born in 2018, trained with hundreds of million of parameters up to the very new GPT-4 </a:t>
            </a:r>
            <a:r>
              <a:rPr lang="en-GB" sz="1800" kern="100" err="1">
                <a:effectLst/>
                <a:latin typeface="Calibri" panose="020F0502020204030204" pitchFamily="34" charset="0"/>
                <a:ea typeface="Calibri" panose="020F0502020204030204" pitchFamily="34" charset="0"/>
                <a:cs typeface="Times New Roman" panose="02020603050405020304" pitchFamily="18" charset="0"/>
              </a:rPr>
              <a:t>model,much</a:t>
            </a:r>
            <a:r>
              <a:rPr lang="en-GB" sz="1800" kern="100">
                <a:effectLst/>
                <a:latin typeface="Calibri" panose="020F0502020204030204" pitchFamily="34" charset="0"/>
                <a:ea typeface="Calibri" panose="020F0502020204030204" pitchFamily="34" charset="0"/>
                <a:cs typeface="Times New Roman" panose="02020603050405020304" pitchFamily="18" charset="0"/>
              </a:rPr>
              <a:t> larger, trained on hundreds of trillions of parameters, 500 times bigger than GPT-3. The size of parameters increased more and more from one version to the next one, together with the dimension of the semantic space, resulting in better performance and efficiency of the model – in simpler terms the more parameters mean more knowledge.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a:effectLst/>
                <a:latin typeface="Calibri" panose="020F0502020204030204" pitchFamily="34" charset="0"/>
                <a:ea typeface="Calibri" panose="020F0502020204030204" pitchFamily="34" charset="0"/>
                <a:cs typeface="Times New Roman" panose="02020603050405020304" pitchFamily="18" charset="0"/>
              </a:rPr>
              <a:t>However, the size of the model is not the only criterion to consider in terms of evolution of the models; </a:t>
            </a:r>
            <a:r>
              <a:rPr lang="en-US" sz="1800" kern="100">
                <a:effectLst/>
                <a:latin typeface="Calibri" panose="020F0502020204030204" pitchFamily="34" charset="0"/>
                <a:ea typeface="Calibri" panose="020F0502020204030204" pitchFamily="34" charset="0"/>
                <a:cs typeface="Times New Roman" panose="02020603050405020304" pitchFamily="18" charset="0"/>
              </a:rPr>
              <a:t>the model has evolved also in terms of the variety of different domains or modalities that can handle and its capacity to apply knowledge and skills across different contexts or disciplines. For example, GPT4 demonstrate a high level proficiency not only in conversation or literature, but also mathematics, music, medicine and accepts both text and visual inputs. Also, as those models had evolved and have been used by more and more users, it is also possible to analyze prompts and corresponding behaviors and use those insights to continuously improve and refine the next generation of the model, mitigating the risk of unsafe and undesired outputs.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addition to different generation of the models, you might have heard about different families of models per generation – you can see the mapping in the table in the right side of this slide. Those families (like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ada</a:t>
            </a:r>
            <a:r>
              <a:rPr lang="en-US" sz="1800" kern="100">
                <a:effectLst/>
                <a:latin typeface="Calibri" panose="020F0502020204030204" pitchFamily="34" charset="0"/>
                <a:ea typeface="Calibri" panose="020F0502020204030204" pitchFamily="34" charset="0"/>
                <a:cs typeface="Times New Roman" panose="02020603050405020304" pitchFamily="18" charset="0"/>
              </a:rPr>
              <a:t>, Babbage, curie or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davinci</a:t>
            </a:r>
            <a:r>
              <a:rPr lang="en-US" sz="1800" kern="100">
                <a:effectLst/>
                <a:latin typeface="Calibri" panose="020F0502020204030204" pitchFamily="34" charset="0"/>
                <a:ea typeface="Calibri" panose="020F0502020204030204" pitchFamily="34" charset="0"/>
                <a:cs typeface="Times New Roman" panose="02020603050405020304" pitchFamily="18" charset="0"/>
              </a:rPr>
              <a:t>) identify the relative capability and cost; their names are ordered in alphabetical order in a way to more easily identify a more capable model (curie is more performant then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ada</a:t>
            </a: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davinci</a:t>
            </a:r>
            <a:r>
              <a:rPr lang="en-US" sz="1800" kern="100">
                <a:effectLst/>
                <a:latin typeface="Calibri" panose="020F0502020204030204" pitchFamily="34" charset="0"/>
                <a:ea typeface="Calibri" panose="020F0502020204030204" pitchFamily="34" charset="0"/>
                <a:cs typeface="Times New Roman" panose="02020603050405020304" pitchFamily="18" charset="0"/>
              </a:rPr>
              <a:t> is more capable than curie).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However, all those model generations share the same operating principle: being pre-trained models (on huge corpus of data) they are able to “apply” their knowledge on tasks they were not explicitly trained for.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502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4400" b="1"/>
              <a:t>Prompt:</a:t>
            </a:r>
            <a:r>
              <a:rPr lang="en-US" sz="4400"/>
              <a:t> This is the starting point for the AI model, like the beginning of a sentence it needs to finish.</a:t>
            </a:r>
          </a:p>
          <a:p>
            <a:pPr>
              <a:buFont typeface="+mj-lt"/>
              <a:buAutoNum type="arabicPeriod"/>
            </a:pPr>
            <a:r>
              <a:rPr lang="en-US" sz="4400" b="1"/>
              <a:t>Completion:</a:t>
            </a:r>
            <a:r>
              <a:rPr lang="en-US" sz="4400"/>
              <a:t> It's what the AI generates in response to the prompt. It fills in the blanks based on what it knows.</a:t>
            </a:r>
          </a:p>
          <a:p>
            <a:pPr>
              <a:buFont typeface="+mj-lt"/>
              <a:buAutoNum type="arabicPeriod"/>
            </a:pPr>
            <a:r>
              <a:rPr lang="en-US" sz="4400" b="1"/>
              <a:t>Token:</a:t>
            </a:r>
            <a:r>
              <a:rPr lang="en-US" sz="4400"/>
              <a:t> Think of tokens as the building blocks of language the AI uses. Each word, punctuation mark, or even space is a token.</a:t>
            </a:r>
          </a:p>
          <a:p>
            <a:pPr>
              <a:buFont typeface="+mj-lt"/>
              <a:buAutoNum type="arabicPeriod"/>
            </a:pPr>
            <a:r>
              <a:rPr lang="en-US" sz="4400" b="1"/>
              <a:t>Prompt Engineering:</a:t>
            </a:r>
            <a:r>
              <a:rPr lang="en-US" sz="4400"/>
              <a:t> This is like crafting the perfect question or hint to get the best answer from the AI. It's about tweaking the prompt for the desired outcome.</a:t>
            </a:r>
          </a:p>
          <a:p>
            <a:r>
              <a:rPr lang="en-US" sz="4400"/>
              <a:t>For example, if you ask an AI, "Complete the sentence: 'The quick brown ___,'" it should ideally respond with "fox" because that's a common completion. So, prompt engineering helps us get the most accurate and useful responses from AI models.</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look in more details at the key terms and concepts shared by all those models.</a:t>
            </a:r>
          </a:p>
          <a:p>
            <a:pPr marL="342900" marR="0" lvl="0" indent="-342900">
              <a:lnSpc>
                <a:spcPct val="107000"/>
              </a:lnSpc>
              <a:spcBef>
                <a:spcPts val="0"/>
              </a:spcBef>
              <a:spcAft>
                <a:spcPts val="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prompt is generally a natural language textual input to the model. According to the different use cases, it can simply contain the incipit of a sentence to complete or an additional context providing guidance about the task to execute and/or few examples of the desired output.</a:t>
            </a:r>
          </a:p>
          <a:p>
            <a:pPr marL="342900" marR="0" lvl="0" indent="-342900">
              <a:lnSpc>
                <a:spcPct val="107000"/>
              </a:lnSpc>
              <a:spcBef>
                <a:spcPts val="0"/>
              </a:spcBef>
              <a:spcAft>
                <a:spcPts val="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Completion: it is the model output, generated starting from the given prompt (and of course starting from the data on which the model has been trained). The output is generated one token at a time, according to its probability of completing the current text. </a:t>
            </a: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Token: it’s the smallest unit in which language models split the text to process it.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Another concept that you might have heard of is prompt engineering. It’s the accurate design of a prompt to optimize and customize the output for our needs. </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591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Microsoft have a very public partnership with OpenAI</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AI trying to build systems that build general intelligence – a real shift in what can be done with machine learning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Normally very specific models solving specific problems</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Partnered about 4 years ago in 2019 – worlds most advanced supercomputing infrastructure that they train the models on, in turn we get to use those models to build the platform</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In our own platforms as well as packaging up for customers to build their platforms on</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GPT4 build on Azure using specialized hardware</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GPT3 – GPT3.5 AND GPT 4 now - can understand and generate text. providing a prompt this model will generate an answer with natural language (image inputs coming in the future) </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Codex – translates natural language to code, powers Github Co-Pilot, proficient in a dozen programming languages, a descendant of GPT3 model</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DALLE – created original and realistic art from a text description</a:t>
            </a:r>
          </a:p>
          <a:p>
            <a:pPr marL="0" marR="0" lvl="0" indent="0">
              <a:lnSpc>
                <a:spcPct val="107000"/>
              </a:lnSpc>
              <a:spcBef>
                <a:spcPts val="0"/>
              </a:spcBef>
              <a:spcAft>
                <a:spcPts val="800"/>
              </a:spcAft>
              <a:buFont typeface="Calibri" panose="020F0502020204030204" pitchFamily="34"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a:effectLst/>
                <a:latin typeface="Calibri" panose="020F0502020204030204" pitchFamily="34" charset="0"/>
                <a:ea typeface="Calibri" panose="020F0502020204030204" pitchFamily="34" charset="0"/>
                <a:cs typeface="Times New Roman" panose="02020603050405020304" pitchFamily="18" charset="0"/>
              </a:rPr>
              <a:t> – interacts in a conversational way, conversation allows for follow up questions that hold context</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0F569B9-ED4A-4B9F-B0B1-8B236FE927F8}" type="slidenum">
              <a:rPr lang="en-US" smtClean="0"/>
              <a:t>31</a:t>
            </a:fld>
            <a:endParaRPr lang="en-US"/>
          </a:p>
        </p:txBody>
      </p:sp>
    </p:spTree>
    <p:extLst>
      <p:ext uri="{BB962C8B-B14F-4D97-AF65-F5344CB8AC3E}">
        <p14:creationId xmlns:p14="http://schemas.microsoft.com/office/powerpoint/2010/main" val="172769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12/25/2024 4:20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6847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26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Open AI Service is not the only service available to you  - considering the use case is key</a:t>
            </a:r>
          </a:p>
          <a:p>
            <a:pPr marL="171450" indent="-171450">
              <a:buFont typeface="Arial" panose="020B0604020202020204" pitchFamily="34" charset="0"/>
              <a:buChar char="•"/>
            </a:pPr>
            <a:r>
              <a:rPr lang="en-US"/>
              <a:t>Do you need to manage the service yourself or is this built into another Microsoft product you could leverage such as power platform (AI builder)</a:t>
            </a:r>
          </a:p>
          <a:p>
            <a:pPr marL="171450" indent="-171450">
              <a:buFont typeface="Arial" panose="020B0604020202020204" pitchFamily="34" charset="0"/>
              <a:buChar char="•"/>
            </a:pPr>
            <a:r>
              <a:rPr lang="en-US"/>
              <a:t>Our scenario-based services are built from understand strong use cases that our customers need across sectors. By already combining cognitive services together for an easier building experience you may find them a better fit</a:t>
            </a:r>
          </a:p>
          <a:p>
            <a:pPr marL="171450" indent="-171450">
              <a:buFont typeface="Arial" panose="020B0604020202020204" pitchFamily="34" charset="0"/>
              <a:buChar char="•"/>
            </a:pPr>
            <a:r>
              <a:rPr lang="en-US"/>
              <a:t>Open AI Service is fantastic for natural language processing/text input – processing text, conversation or creating text based of images. However, analyzing images, videos </a:t>
            </a:r>
            <a:r>
              <a:rPr lang="en-US" err="1"/>
              <a:t>etc</a:t>
            </a:r>
            <a:r>
              <a:rPr lang="en-US"/>
              <a:t> is another area of machine learning</a:t>
            </a:r>
          </a:p>
          <a:p>
            <a:pPr marL="171450" indent="-171450">
              <a:buFont typeface="Arial" panose="020B0604020202020204" pitchFamily="34" charset="0"/>
              <a:buChar char="•"/>
            </a:pPr>
            <a:r>
              <a:rPr lang="en-US"/>
              <a:t>Azure Machine Learning for your bespoke models, full management and deployment of those models </a:t>
            </a:r>
          </a:p>
          <a:p>
            <a:endParaRPr lang="en-US"/>
          </a:p>
          <a:p>
            <a:endParaRPr lang="en-US"/>
          </a:p>
          <a:p>
            <a:endParaRPr lang="en-US"/>
          </a:p>
          <a:p>
            <a:endParaRPr lang="en-US"/>
          </a:p>
          <a:p>
            <a:endParaRPr lang="en-US"/>
          </a:p>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20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r>
              <a:rPr lang="en-US" sz="2800"/>
              <a:t>Breaking down the custom AI models section …</a:t>
            </a:r>
          </a:p>
          <a:p>
            <a:pPr marL="0" indent="0">
              <a:lnSpc>
                <a:spcPct val="107000"/>
              </a:lnSpc>
              <a:spcAft>
                <a:spcPts val="800"/>
              </a:spcAft>
              <a:buFontTx/>
              <a:buNone/>
            </a:pPr>
            <a:endParaRPr lang="en-US" sz="2800"/>
          </a:p>
          <a:p>
            <a:pPr marL="0" indent="0">
              <a:lnSpc>
                <a:spcPct val="107000"/>
              </a:lnSpc>
              <a:spcAft>
                <a:spcPts val="800"/>
              </a:spcAft>
              <a:buFontTx/>
              <a:buNone/>
            </a:pPr>
            <a:r>
              <a:rPr lang="en-US" sz="2800"/>
              <a:t>When to prefer Azure OpenAI upon other Azure AI services:</a:t>
            </a:r>
          </a:p>
          <a:p>
            <a:pPr marL="0" indent="0">
              <a:lnSpc>
                <a:spcPct val="107000"/>
              </a:lnSpc>
              <a:spcAft>
                <a:spcPts val="800"/>
              </a:spcAft>
              <a:buFontTx/>
              <a:buNone/>
            </a:pPr>
            <a:r>
              <a:rPr lang="en-US" sz="2800"/>
              <a:t>Here are typical consideration points that we ask our customers to ask themselves.</a:t>
            </a:r>
          </a:p>
          <a:p>
            <a:pPr marL="0" indent="0">
              <a:lnSpc>
                <a:spcPct val="107000"/>
              </a:lnSpc>
              <a:spcAft>
                <a:spcPts val="800"/>
              </a:spcAft>
              <a:buFontTx/>
              <a:buNone/>
            </a:pPr>
            <a:endParaRPr lang="en-US" sz="2800"/>
          </a:p>
          <a:p>
            <a:pPr marL="0" indent="0">
              <a:lnSpc>
                <a:spcPct val="107000"/>
              </a:lnSpc>
              <a:spcAft>
                <a:spcPts val="800"/>
              </a:spcAft>
              <a:buFontTx/>
              <a:buNone/>
            </a:pPr>
            <a:r>
              <a:rPr lang="en-US" sz="2800"/>
              <a:t>If you have said yes to all of the above, then OpenAI may be the right cognitive service to go with. If you haven't checked yes to all of the above or due to any other factors we may come across when doing a deep dive on your use case, we have our other cog services which may cater better to the scenario that we are working with you on. We could also have situations where one of the other cog services may be needed as a complementary service with OpenAI for your particular scenario.</a:t>
            </a:r>
          </a:p>
          <a:p>
            <a:pPr marL="0" indent="0">
              <a:lnSpc>
                <a:spcPct val="107000"/>
              </a:lnSpc>
              <a:spcAft>
                <a:spcPts val="800"/>
              </a:spcAft>
              <a:buFontTx/>
              <a:buNone/>
            </a:pPr>
            <a:endParaRPr lang="en-US" sz="280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en-US" sz="2800">
                <a:effectLst/>
                <a:latin typeface="Calibri" panose="020F0502020204030204" pitchFamily="34" charset="0"/>
                <a:ea typeface="Calibri" panose="020F0502020204030204" pitchFamily="34" charset="0"/>
                <a:cs typeface="Times New Roman" panose="02020603050405020304" pitchFamily="18" charset="0"/>
              </a:rPr>
              <a:t>Complexity needed – one service only</a:t>
            </a:r>
          </a:p>
          <a:p>
            <a:pPr marL="0" indent="0">
              <a:lnSpc>
                <a:spcPct val="107000"/>
              </a:lnSpc>
              <a:spcAft>
                <a:spcPts val="800"/>
              </a:spcAft>
              <a:buFontTx/>
              <a:buNone/>
            </a:pPr>
            <a:r>
              <a:rPr lang="en-US" sz="2800">
                <a:effectLst/>
                <a:latin typeface="Calibri" panose="020F0502020204030204" pitchFamily="34" charset="0"/>
                <a:ea typeface="Calibri" panose="020F0502020204030204" pitchFamily="34" charset="0"/>
                <a:cs typeface="Times New Roman" panose="02020603050405020304" pitchFamily="18" charset="0"/>
              </a:rPr>
              <a:t>Specific language used in domain – LUIS may be a better fit for more control right now</a:t>
            </a:r>
          </a:p>
          <a:p>
            <a:pPr marL="0" indent="0">
              <a:lnSpc>
                <a:spcPct val="107000"/>
              </a:lnSpc>
              <a:spcAft>
                <a:spcPts val="800"/>
              </a:spcAft>
              <a:buFontTx/>
              <a:buNone/>
            </a:pPr>
            <a:r>
              <a:rPr lang="en-US" sz="2800">
                <a:effectLst/>
                <a:latin typeface="Calibri" panose="020F0502020204030204" pitchFamily="34" charset="0"/>
                <a:ea typeface="Calibri" panose="020F0502020204030204" pitchFamily="34" charset="0"/>
                <a:cs typeface="Times New Roman" panose="02020603050405020304" pitchFamily="18" charset="0"/>
              </a:rPr>
              <a:t>Natural Language processing scenarios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12/25/2024 4:20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Pricing is a little more complex than other cognitive services currently </a:t>
            </a:r>
          </a:p>
          <a:p>
            <a:r>
              <a:rPr lang="en-GB"/>
              <a:t>Choosing your models</a:t>
            </a:r>
          </a:p>
          <a:p>
            <a:r>
              <a:rPr lang="en-GB"/>
              <a:t>If you fine tune consider the extra compute hours needed to process and host</a:t>
            </a:r>
          </a:p>
          <a:p>
            <a:r>
              <a:rPr lang="en-GB"/>
              <a:t>Regional availability – still a new service, if data needs to stay in a region other cognitive services may still be more appropriate </a:t>
            </a:r>
          </a:p>
        </p:txBody>
      </p:sp>
      <p:sp>
        <p:nvSpPr>
          <p:cNvPr id="4" name="Slide Number Placeholder 3"/>
          <p:cNvSpPr>
            <a:spLocks noGrp="1"/>
          </p:cNvSpPr>
          <p:nvPr>
            <p:ph type="sldNum" sz="quarter" idx="5"/>
          </p:nvPr>
        </p:nvSpPr>
        <p:spPr/>
        <p:txBody>
          <a:bodyPr/>
          <a:lstStyle/>
          <a:p>
            <a:fld id="{70F569B9-ED4A-4B9F-B0B1-8B236FE927F8}" type="slidenum">
              <a:rPr lang="en-US" smtClean="0"/>
              <a:t>35</a:t>
            </a:fld>
            <a:endParaRPr lang="en-US"/>
          </a:p>
        </p:txBody>
      </p:sp>
    </p:spTree>
    <p:extLst>
      <p:ext uri="{BB962C8B-B14F-4D97-AF65-F5344CB8AC3E}">
        <p14:creationId xmlns:p14="http://schemas.microsoft.com/office/powerpoint/2010/main" val="3468339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339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output of a generative AI model is not perfect and sometimes the creativity of the model can work against it can, resulting in an output which is a combination of words that the human user can interpret as a mystification of reality or it can be offensive. In those cases we talk about model’s hallucinations. We’ve covered how a large language model works to highlight that behind what looks like magic that’s no more than a statistical model. Generative AI is not intelligent (at least in the more comprehensive definition of intelligence, including critical and creative reasoning or emotional intelligence); it is not deterministic, since as we explained beforehand it adds a certain degree of randomness when selecting the next token to output; it is not trustworthy, since hallucinations, such as erroneous references, content, and statements, may be combined with correct information, and presented in a persuasive and confident manner, making their identification difficult without close inspection and effortful fact-checking.</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It is not able to understand language or math and it doesn’t know fact that are not in its training dataset (for example GPT-3 doesn’t know about Queen Elizabeth’s death).</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When we work with those kind of technologies, it’s very important to know not only the power and the capabilities but also the limitations. Especially because those limitations might have significant social impacts when this technology is applied in sensitive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97088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We have a few tools to mitigate the impact of hallucinations: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Designing effective prompt, as the ones used in the demo, enabling the model to customize the answers for our scenario and our users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Providing (through the prompt) validated data sources and ask the model to cite them in the answer, in a way that the users can double check the correctness of the information on their own</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Tweaking parameters – like temperature which handles the degree of randomness or max length of the output); Applying content-filtering: AOAI service includes a content management system based on an ensemble of classification models aimed at detecting misuse on the prompt and on the output of the model. Applying those filters into your application that uses the model, you can reduce the risk of harmful use of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6114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12/25/2024 4:20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the Azure AI platform, designed to cater to both data scientists and AI developers across various industries. Imagine the platform as a layered structure, each level serving different needs and </a:t>
            </a:r>
            <a:r>
              <a:rPr lang="en-US" err="1"/>
              <a:t>capabilities.At</a:t>
            </a:r>
            <a:r>
              <a:rPr lang="en-US"/>
              <a:t> the foundational level, we have Azure Machine Learning. This forms the base of our platform, empowering data scientists with tools to build, train, and deploy machine learning models efficiently in the </a:t>
            </a:r>
            <a:r>
              <a:rPr lang="en-US" err="1"/>
              <a:t>cloud.Moving</a:t>
            </a:r>
            <a:r>
              <a:rPr lang="en-US"/>
              <a:t> up the platform, we encounter Cognitive Services. These services provide pre-built AI capabilities that developers can easily integrate into their applications. They include functionalities like vision recognition, language understanding, and decision-making </a:t>
            </a:r>
            <a:r>
              <a:rPr lang="en-US" err="1"/>
              <a:t>APIs.Recently</a:t>
            </a:r>
            <a:r>
              <a:rPr lang="en-US"/>
              <a:t>, at Build 2021, Azure introduced a new category called Applied AI Services. This addition was driven by direct customer feedback, aiming to offer specialized AI solutions tailored to specific industry needs. This expansion highlights Azure's commitment to refining AI applications based on real-world use </a:t>
            </a:r>
            <a:r>
              <a:rPr lang="en-US" err="1"/>
              <a:t>cases.In</a:t>
            </a:r>
            <a:r>
              <a:rPr lang="en-US"/>
              <a:t> November 2021, Microsoft took a significant step forward with the Azure Open AI Service. This initiative integrates advanced AI capabilities into Microsoft's own products, enhancing their functionality and intelligence. This integration marks a strategic move towards embedding AI seamlessly into everyday business </a:t>
            </a:r>
            <a:r>
              <a:rPr lang="en-US" err="1"/>
              <a:t>processes.Fast</a:t>
            </a:r>
            <a:r>
              <a:rPr lang="en-US"/>
              <a:t> forward to January 2023, when the Open AI platform became generally available. This milestone included the release of ChatGPT, a powerful AI model designed for natural language understanding and generation. This addition further enriches Azure's AI ecosystem, offering cutting-edge conversational AI capabilities to developers and businesses </a:t>
            </a:r>
            <a:r>
              <a:rPr lang="en-US" err="1"/>
              <a:t>alike.In</a:t>
            </a:r>
            <a:r>
              <a:rPr lang="en-US"/>
              <a:t> summary, Azure AI platform evolves from foundational machine learning tools to sophisticated cognitive services and specialized applied AI solutions. With the introduction of Open AI Service and subsequent innovations like ChatGPT, Azure continues to lead in democratizing AI technologies across industries, empowering developers and data scientists to create intelligent solutions at scale."</a:t>
            </a:r>
            <a:endParaRPr lang="en-Z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12/25/2024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0491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concise breakdown of recent updates for your presentation:</a:t>
            </a:r>
          </a:p>
          <a:p>
            <a:pPr>
              <a:buFont typeface="+mj-lt"/>
              <a:buAutoNum type="arabicPeriod"/>
            </a:pPr>
            <a:r>
              <a:rPr lang="en-US" b="1"/>
              <a:t>GitHub Copilot (Jun 22)</a:t>
            </a:r>
            <a:r>
              <a:rPr lang="en-US"/>
              <a:t>: AI-powered pair programming tool now available on major IDEs.</a:t>
            </a:r>
          </a:p>
          <a:p>
            <a:pPr>
              <a:buFont typeface="+mj-lt"/>
              <a:buAutoNum type="arabicPeriod"/>
            </a:pPr>
            <a:r>
              <a:rPr lang="en-US" b="1"/>
              <a:t>Microsoft Designer (Oct 22)</a:t>
            </a:r>
            <a:r>
              <a:rPr lang="en-US"/>
              <a:t>: AI tool enabling content creators to produce high-quality graphics and illustrations.</a:t>
            </a:r>
          </a:p>
          <a:p>
            <a:pPr>
              <a:buFont typeface="+mj-lt"/>
              <a:buAutoNum type="arabicPeriod"/>
            </a:pPr>
            <a:r>
              <a:rPr lang="en-US" b="1"/>
              <a:t>Azure OpenAI Service (Jan 2023)</a:t>
            </a:r>
            <a:r>
              <a:rPr lang="en-US"/>
              <a:t>: OpenAI models accessible to Azure customers, strengthening Microsoft's partnership with OpenAI.</a:t>
            </a:r>
          </a:p>
          <a:p>
            <a:pPr>
              <a:buFont typeface="+mj-lt"/>
              <a:buAutoNum type="arabicPeriod"/>
            </a:pPr>
            <a:r>
              <a:rPr lang="en-US" b="1"/>
              <a:t>New Microsoft Bing (Feb 2023)</a:t>
            </a:r>
            <a:r>
              <a:rPr lang="en-US"/>
              <a:t>: Search capabilities enhanced with generative AI.</a:t>
            </a:r>
          </a:p>
          <a:p>
            <a:pPr>
              <a:buFont typeface="+mj-lt"/>
              <a:buAutoNum type="arabicPeriod"/>
            </a:pPr>
            <a:r>
              <a:rPr lang="en-US" b="1"/>
              <a:t>AI Updates (March 2023)</a:t>
            </a:r>
            <a:r>
              <a:rPr lang="en-US"/>
              <a:t>:</a:t>
            </a:r>
          </a:p>
          <a:p>
            <a:pPr marL="742950" lvl="1" indent="-285750">
              <a:buFont typeface="+mj-lt"/>
              <a:buAutoNum type="arabicPeriod"/>
            </a:pPr>
            <a:r>
              <a:rPr lang="en-US"/>
              <a:t>AOAI service now includes ChatGPT and GPT-4 models.</a:t>
            </a:r>
          </a:p>
          <a:p>
            <a:pPr marL="742950" lvl="1" indent="-285750">
              <a:buFont typeface="+mj-lt"/>
              <a:buAutoNum type="arabicPeriod"/>
            </a:pPr>
            <a:r>
              <a:rPr lang="en-US"/>
              <a:t>Microsoft 365 features preview AI enhancements named Copilot.</a:t>
            </a:r>
          </a:p>
          <a:p>
            <a:pPr marL="742950" lvl="1" indent="-285750">
              <a:buFont typeface="+mj-lt"/>
              <a:buAutoNum type="arabicPeriod"/>
            </a:pPr>
            <a:r>
              <a:rPr lang="en-US"/>
              <a:t>GitHub Copilot introduces new features, including AI-powered chat experiences.</a:t>
            </a:r>
          </a:p>
          <a:p>
            <a:r>
              <a:rPr lang="en-US"/>
              <a:t>These updates highlight significant advancements in AI technology across development tools, content creation, cloud services, and productivity software, with more to come in the near future.</a:t>
            </a:r>
          </a:p>
          <a:p>
            <a:r>
              <a:rPr lang="en-US"/>
              <a:t>3.5</a:t>
            </a:r>
          </a:p>
          <a:p>
            <a:endParaRPr lang="en-Z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12/25/2024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47857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let's break down the evolution and current state of AI and natural language processing in a fun and engaging way for your </a:t>
            </a:r>
            <a:r>
              <a:rPr lang="en-US" err="1"/>
              <a:t>presentation:Back</a:t>
            </a:r>
            <a:r>
              <a:rPr lang="en-US"/>
              <a:t> in the 1960s, AI pioneers started dreaming about teaching machines to think like humans, especially in conversations. They kicked off with symbolic reasoning, where machines followed strict rules. It worked for basics like Eliza, the chatbot therapist, but got stuck with complex stuff. This led to a "AI Winter" in the 1970s, a chilly time for </a:t>
            </a:r>
            <a:r>
              <a:rPr lang="en-US" err="1"/>
              <a:t>progress.Fast</a:t>
            </a:r>
            <a:r>
              <a:rPr lang="en-US"/>
              <a:t> forward to the 1990s! Technology got beefier, handling more data with cheaper hardware. Enter machine learning: algorithms learning from data without step-by-step programming. Imagine neural networks, inspired by our brains, crunching through more than just numbers – they handle images and sound too! Think of them as super-smart pattern </a:t>
            </a:r>
            <a:r>
              <a:rPr lang="en-US" err="1"/>
              <a:t>detectors.Zoom</a:t>
            </a:r>
            <a:r>
              <a:rPr lang="en-US"/>
              <a:t> into the 2010s, where Siri, Cortana, and Google Assistant stepped in. They ace Natural Language Processing (NLP), understanding and answering questions. Picture asking Siri for the nearest pizza joint – it gets you a spot-on answer </a:t>
            </a:r>
            <a:r>
              <a:rPr lang="en-US" err="1"/>
              <a:t>fast!Today</a:t>
            </a:r>
            <a:r>
              <a:rPr lang="en-US"/>
              <a:t>, we're in the age of Generative AI – think big, like really BIG data and super speedy calculations. These models churn out all sorts of things, from poetry to paintings, based on what they've learned from the vast internet sea. Imagine asking an AI to write you a poem – and boom, it </a:t>
            </a:r>
            <a:r>
              <a:rPr lang="en-US" err="1"/>
              <a:t>delivers!So</a:t>
            </a:r>
            <a:r>
              <a:rPr lang="en-US"/>
              <a:t>, buckle up! We're diving into a world where machines chat, learn, and create with us. Get ready to explore how AI and NLP are shaping our future – it's more than just hype, it's the real deal!</a:t>
            </a:r>
            <a:endParaRPr lang="en-ZA"/>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12/25/2024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5012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Let’s cover a bit what’s behind the scenes of a language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74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start by explaining how a neural network processes a sentence.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First of all, let me say that we are talking about statistical models, so it could be intuitive as those models work better with numbers more than words. </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--Imagine teaching how a neural network processes a sentence like playing with a cool decoder ring. First off, these networks love numbers more than words, so our first mission is to transform words into numbers. Here's how we crack that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code:Step</a:t>
            </a:r>
            <a:r>
              <a:rPr lang="en-US" sz="1800" kern="100">
                <a:effectLst/>
                <a:latin typeface="Calibri" panose="020F0502020204030204" pitchFamily="34" charset="0"/>
                <a:ea typeface="Calibri" panose="020F0502020204030204" pitchFamily="34" charset="0"/>
                <a:cs typeface="Times New Roman" panose="02020603050405020304" pitchFamily="18" charset="0"/>
              </a:rPr>
              <a:t> 1: Chop the text into tokens—think of these as bite-sized pieces like word Legos. Tokens can be as small as a letter or big as a word, depending on the language. But for today, we'll swap between "token" and "word" to keep it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simple.Step</a:t>
            </a:r>
            <a:r>
              <a:rPr lang="en-US" sz="1800" kern="100">
                <a:effectLst/>
                <a:latin typeface="Calibri" panose="020F0502020204030204" pitchFamily="34" charset="0"/>
                <a:ea typeface="Calibri" panose="020F0502020204030204" pitchFamily="34" charset="0"/>
                <a:cs typeface="Times New Roman" panose="02020603050405020304" pitchFamily="18" charset="0"/>
              </a:rPr>
              <a:t> 2: Once we've got our tokens, we whip up a dictionary. It's like a word bank where each word gets a special number. This magic is done with cool algorithms—like the popular "bag of words"—that count how often each word shows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up.By</a:t>
            </a:r>
            <a:r>
              <a:rPr lang="en-US" sz="1800" kern="100">
                <a:effectLst/>
                <a:latin typeface="Calibri" panose="020F0502020204030204" pitchFamily="34" charset="0"/>
                <a:ea typeface="Calibri" panose="020F0502020204030204" pitchFamily="34" charset="0"/>
                <a:cs typeface="Times New Roman" panose="02020603050405020304" pitchFamily="18" charset="0"/>
              </a:rPr>
              <a:t> the end of this quick lesson, you'll have cracked the code on how neural networks chew through sentences—turning words into numbers for their mathematical brains to munch on.</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start by explaining how a neural network processes a sentence.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First of all, let me say that we are talking about statistical models, so it could be intuitive as those models work better with numbers more than words. So the 1</a:t>
            </a:r>
            <a:r>
              <a:rPr lang="en-US" sz="1800" kern="100" baseline="3000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a:effectLst/>
                <a:latin typeface="Calibri" panose="020F0502020204030204" pitchFamily="34" charset="0"/>
                <a:ea typeface="Calibri" panose="020F0502020204030204" pitchFamily="34" charset="0"/>
                <a:cs typeface="Times New Roman" panose="02020603050405020304" pitchFamily="18" charset="0"/>
              </a:rPr>
              <a:t> challenge to face is: how to convert words in numbers?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There are 3 fundamental step to do that: 1</a:t>
            </a:r>
            <a:r>
              <a:rPr lang="en-US" sz="1800" kern="100" baseline="3000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a:effectLst/>
                <a:latin typeface="Calibri" panose="020F0502020204030204" pitchFamily="34" charset="0"/>
                <a:ea typeface="Calibri" panose="020F0502020204030204" pitchFamily="34" charset="0"/>
                <a:cs typeface="Times New Roman" panose="02020603050405020304" pitchFamily="18" charset="0"/>
              </a:rPr>
              <a:t> one – starting from a text, split it into smaller pieces – know as tokens. Now a token has a dimension which vary from a language to another, but that usually is between a character and a word. But to make things simple in this explanation we will be using the terms token and word interchangeably.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Once the text is split into tokens, we can build a dictionary such that every word is mapped with a number. There are multiple algorithms that do this kind of embeddings, a very popular one is called bag of words and create those mappings by taking into account the frequency of each word within the text.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70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onto Step 2 of our neural network adventure: We're setting up a cozy space for our words to hang out—a place we call the "embedding space." Imagine it like a room where each word gets its own comfy chair in a row. But here's the twist: we're setting a standard size for each chair, say 10 seats in a row. So, we take our list of words-turned-numbers (thanks to our trusty dictionary) and line them up in our array of 10 spots. If our text doesn't fill all 10 spots, we toss in some placeholders—like adding extra seats for imaginary friends. This way, no matter if our sentence is short and sweet or a novel-length epic, our neural network knows exactly where to find each word's number in our tidy row of 10. And that's how we turn words into numbers and get our neural networks ready to do some serious thinking!</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2</a:t>
            </a:r>
            <a:r>
              <a:rPr lang="en-US" sz="1800" kern="100" baseline="30000">
                <a:effectLst/>
                <a:latin typeface="Calibri" panose="020F0502020204030204" pitchFamily="34" charset="0"/>
                <a:ea typeface="Calibri" panose="020F0502020204030204" pitchFamily="34" charset="0"/>
                <a:cs typeface="Times New Roman" panose="02020603050405020304" pitchFamily="18" charset="0"/>
              </a:rPr>
              <a:t>nd</a:t>
            </a:r>
            <a:r>
              <a:rPr lang="en-US" sz="1800" kern="100">
                <a:effectLst/>
                <a:latin typeface="Calibri" panose="020F0502020204030204" pitchFamily="34" charset="0"/>
                <a:ea typeface="Calibri" panose="020F0502020204030204" pitchFamily="34" charset="0"/>
                <a:cs typeface="Times New Roman" panose="02020603050405020304" pitchFamily="18" charset="0"/>
              </a:rPr>
              <a:t> step is defining a standard length for the embedding space, which means defining a standard size of the vector which represents my text. In our very simple example, we can set this dimension to 10, that means we build an array of 10 numbers , collecting the numbers mapped to the tokens, in the order they appear. If the input text is shorter than the pre-defined standard dimension, the rest of the array is populated using a place-holder, for example 0.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07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Once our text is neatly in this ten-spot vector, we feed it to a neural network for training. Here’s the scoop: each node in the network wakes up (or not) based on an activation function—a math magic show where numbers get weight. In our language game, these weights hold the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meaning.The</a:t>
            </a:r>
            <a:r>
              <a:rPr lang="en-US" sz="1800" kern="100">
                <a:effectLst/>
                <a:latin typeface="Calibri" panose="020F0502020204030204" pitchFamily="34" charset="0"/>
                <a:ea typeface="Calibri" panose="020F0502020204030204" pitchFamily="34" charset="0"/>
                <a:cs typeface="Times New Roman" panose="02020603050405020304" pitchFamily="18" charset="0"/>
              </a:rPr>
              <a:t> nodes pass the baton from input to output through layers—called forward propagation—where all the brainy work happens. This defines how deep our network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goes.After</a:t>
            </a:r>
            <a:r>
              <a:rPr lang="en-US" sz="1800" kern="100">
                <a:effectLst/>
                <a:latin typeface="Calibri" panose="020F0502020204030204" pitchFamily="34" charset="0"/>
                <a:ea typeface="Calibri" panose="020F0502020204030204" pitchFamily="34" charset="0"/>
                <a:cs typeface="Times New Roman" panose="02020603050405020304" pitchFamily="18" charset="0"/>
              </a:rPr>
              <a:t> training, we unlock a ten-spot world where tokens hang out in clusters by meaning. Words like "he" and "she," or "coffee" and "tea," cozy up close. Imagine this space as a 2D map—it helps us see how words relate, making our language adventure crystal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clear.Ready</a:t>
            </a:r>
            <a:r>
              <a:rPr lang="en-US" sz="1800" kern="100">
                <a:effectLst/>
                <a:latin typeface="Calibri" panose="020F0502020204030204" pitchFamily="34" charset="0"/>
                <a:ea typeface="Calibri" panose="020F0502020204030204" pitchFamily="34" charset="0"/>
                <a:cs typeface="Times New Roman" panose="02020603050405020304" pitchFamily="18" charset="0"/>
              </a:rPr>
              <a:t> to dive into this wordy wonderland?</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Once my text has been converted to standard-length array of numbers, I can use this as input for the training of a neural network. The way this works –in simple terms - is that each node making up the network is activated (or not) by an activation function, calculated as a weighted sum of the inputs to a neuron. In the NLP domain, the weights embeds the semantic value. The output of a node is the input of the following one, in a chain – called forward propagation – from the input layers to the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ouput</a:t>
            </a:r>
            <a:r>
              <a:rPr lang="en-US" sz="1800" kern="100">
                <a:effectLst/>
                <a:latin typeface="Calibri" panose="020F0502020204030204" pitchFamily="34" charset="0"/>
                <a:ea typeface="Calibri" panose="020F0502020204030204" pitchFamily="34" charset="0"/>
                <a:cs typeface="Times New Roman" panose="02020603050405020304" pitchFamily="18" charset="0"/>
              </a:rPr>
              <a:t> layers of the network, passing through the hidden layers where the computations happen and that define how deep the network is.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From this training process I will get a space of dimension 10 where the tokens of my input text are represented grouped into clusters of similarity, such that words with similar meanings are closest one to another in the semantic space (e.g. he with she, coffee with tea). In this deck you can see the resulting space represented as a 2dimensional space, since it’s the most intuitive way for us to represent and understand the reality.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12/25/2024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991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79344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166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0556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8239642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76020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theme" Target="../theme/theme2.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 id="2147484796" r:id="rId31"/>
    <p:sldLayoutId id="2147484797" r:id="rId32"/>
    <p:sldLayoutId id="2147484798" r:id="rId33"/>
    <p:sldLayoutId id="2147484799" r:id="rId34"/>
    <p:sldLayoutId id="2147484800"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6.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sv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www.podfeet.com/blog/tag/code/" TargetMode="External"/><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6.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64.xml"/><Relationship Id="rId4" Type="http://schemas.openxmlformats.org/officeDocument/2006/relationships/hyperlink" Target="https://pxhere.com/en/photo/1534747"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OAI-models" TargetMode="External"/><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65.xml"/><Relationship Id="rId5" Type="http://schemas.openxmlformats.org/officeDocument/2006/relationships/image" Target="../media/image5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6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3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sv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notesSlide" Target="../notesSlides/notesSlide21.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65.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sv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s>
</file>

<file path=ppt/slides/_rels/slide3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65.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ka.ms/AOAI-models" TargetMode="External"/><Relationship Id="rId5" Type="http://schemas.openxmlformats.org/officeDocument/2006/relationships/image" Target="../media/image76.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64.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78428-1B57-B4B4-41CF-A86A8607AA96}"/>
              </a:ext>
            </a:extLst>
          </p:cNvPr>
          <p:cNvSpPr>
            <a:spLocks noGrp="1"/>
          </p:cNvSpPr>
          <p:nvPr>
            <p:ph type="title"/>
          </p:nvPr>
        </p:nvSpPr>
        <p:spPr>
          <a:xfrm>
            <a:off x="986981" y="2875002"/>
            <a:ext cx="4161981" cy="1107996"/>
          </a:xfrm>
        </p:spPr>
        <p:txBody>
          <a:bodyPr wrap="square" anchor="ctr">
            <a:normAutofit/>
          </a:bodyPr>
          <a:lstStyle/>
          <a:p>
            <a:r>
              <a:rPr lang="en-ZA" dirty="0"/>
              <a:t>Azure AI</a:t>
            </a:r>
          </a:p>
        </p:txBody>
      </p:sp>
      <p:pic>
        <p:nvPicPr>
          <p:cNvPr id="7" name="Picture Placeholder 6" descr="A brain with glowing dots and lines&#10;&#10;Description automatically generated">
            <a:extLst>
              <a:ext uri="{FF2B5EF4-FFF2-40B4-BE49-F238E27FC236}">
                <a16:creationId xmlns:a16="http://schemas.microsoft.com/office/drawing/2014/main" id="{1B9CDC32-22E0-FA33-F1ED-8005FCD3F78C}"/>
              </a:ext>
            </a:extLst>
          </p:cNvPr>
          <p:cNvPicPr>
            <a:picLocks noGrp="1" noChangeAspect="1"/>
          </p:cNvPicPr>
          <p:nvPr>
            <p:ph type="pic" sz="quarter" idx="11"/>
          </p:nvPr>
        </p:nvPicPr>
        <p:blipFill>
          <a:blip r:embed="rId2"/>
          <a:srcRect t="11125" b="11125"/>
          <a:stretch/>
        </p:blipFill>
        <p:spPr>
          <a:xfrm>
            <a:off x="5334000" y="0"/>
            <a:ext cx="6858000" cy="6858000"/>
          </a:xfrm>
          <a:noFill/>
        </p:spPr>
      </p:pic>
    </p:spTree>
    <p:extLst>
      <p:ext uri="{BB962C8B-B14F-4D97-AF65-F5344CB8AC3E}">
        <p14:creationId xmlns:p14="http://schemas.microsoft.com/office/powerpoint/2010/main" val="39858934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C4B1-C201-CD29-4C2D-E4A878754113}"/>
              </a:ext>
            </a:extLst>
          </p:cNvPr>
          <p:cNvSpPr>
            <a:spLocks noGrp="1"/>
          </p:cNvSpPr>
          <p:nvPr>
            <p:ph type="title"/>
          </p:nvPr>
        </p:nvSpPr>
        <p:spPr/>
        <p:txBody>
          <a:bodyPr/>
          <a:lstStyle/>
          <a:p>
            <a:pPr algn="ctr"/>
            <a:r>
              <a:rPr lang="en-ZA">
                <a:solidFill>
                  <a:srgbClr val="00B050"/>
                </a:solidFill>
              </a:rPr>
              <a:t>Azure AI</a:t>
            </a:r>
            <a:endParaRPr lang="en-ZA"/>
          </a:p>
        </p:txBody>
      </p:sp>
      <p:sp>
        <p:nvSpPr>
          <p:cNvPr id="3" name="Text Placeholder 2">
            <a:extLst>
              <a:ext uri="{FF2B5EF4-FFF2-40B4-BE49-F238E27FC236}">
                <a16:creationId xmlns:a16="http://schemas.microsoft.com/office/drawing/2014/main" id="{88F2CC27-B128-2CB9-0B17-28DFB460EE7D}"/>
              </a:ext>
            </a:extLst>
          </p:cNvPr>
          <p:cNvSpPr>
            <a:spLocks noGrp="1"/>
          </p:cNvSpPr>
          <p:nvPr>
            <p:ph type="body" sz="quarter" idx="10"/>
          </p:nvPr>
        </p:nvSpPr>
        <p:spPr>
          <a:xfrm>
            <a:off x="586390" y="1434370"/>
            <a:ext cx="11018520" cy="430887"/>
          </a:xfrm>
        </p:spPr>
        <p:txBody>
          <a:bodyPr/>
          <a:lstStyle/>
          <a:p>
            <a:r>
              <a:rPr lang="en-ZA"/>
              <a:t>Collection of services that Microsoft offers as part of its cloud platform</a:t>
            </a:r>
          </a:p>
        </p:txBody>
      </p:sp>
      <p:pic>
        <p:nvPicPr>
          <p:cNvPr id="5122" name="Picture 2" descr="What are Azure AI services? | Medium">
            <a:extLst>
              <a:ext uri="{FF2B5EF4-FFF2-40B4-BE49-F238E27FC236}">
                <a16:creationId xmlns:a16="http://schemas.microsoft.com/office/drawing/2014/main" id="{FA69EB42-F163-F15A-E486-CEBBBCF71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8850" y="2519363"/>
            <a:ext cx="9753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21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1B6C7-174E-3E3F-F477-1F143E039CFD}"/>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3" name="TextBox 2">
            <a:extLst>
              <a:ext uri="{FF2B5EF4-FFF2-40B4-BE49-F238E27FC236}">
                <a16:creationId xmlns:a16="http://schemas.microsoft.com/office/drawing/2014/main" id="{275CF871-46B5-4E5F-B187-5784973B211A}"/>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4" name="TextBox 3">
            <a:extLst>
              <a:ext uri="{FF2B5EF4-FFF2-40B4-BE49-F238E27FC236}">
                <a16:creationId xmlns:a16="http://schemas.microsoft.com/office/drawing/2014/main" id="{94866F47-6B82-2715-7460-946ED87A3B62}"/>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5" name="TextBox 4">
            <a:extLst>
              <a:ext uri="{FF2B5EF4-FFF2-40B4-BE49-F238E27FC236}">
                <a16:creationId xmlns:a16="http://schemas.microsoft.com/office/drawing/2014/main" id="{E57ADABC-AA07-8A82-A44D-172430A36A46}"/>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6" name="TextBox 5">
            <a:extLst>
              <a:ext uri="{FF2B5EF4-FFF2-40B4-BE49-F238E27FC236}">
                <a16:creationId xmlns:a16="http://schemas.microsoft.com/office/drawing/2014/main" id="{518752FB-B228-4658-6266-85378D1C82EA}"/>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7" name="TextBox 6">
            <a:extLst>
              <a:ext uri="{FF2B5EF4-FFF2-40B4-BE49-F238E27FC236}">
                <a16:creationId xmlns:a16="http://schemas.microsoft.com/office/drawing/2014/main" id="{01002D6B-8876-6C22-FE81-D1D658B29D19}"/>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8" name="TextBox 7">
            <a:extLst>
              <a:ext uri="{FF2B5EF4-FFF2-40B4-BE49-F238E27FC236}">
                <a16:creationId xmlns:a16="http://schemas.microsoft.com/office/drawing/2014/main" id="{D464287B-1818-4998-8F7D-31963AF773EB}"/>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9" name="TextBox 8">
            <a:extLst>
              <a:ext uri="{FF2B5EF4-FFF2-40B4-BE49-F238E27FC236}">
                <a16:creationId xmlns:a16="http://schemas.microsoft.com/office/drawing/2014/main" id="{B853BB7B-4484-A997-FF59-6C7E1C73D64A}"/>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10" name="Group 9">
            <a:extLst>
              <a:ext uri="{FF2B5EF4-FFF2-40B4-BE49-F238E27FC236}">
                <a16:creationId xmlns:a16="http://schemas.microsoft.com/office/drawing/2014/main" id="{6281144A-E8D9-ABD6-275A-D9D4D11B185C}"/>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1" name="Freeform 2">
              <a:extLst>
                <a:ext uri="{FF2B5EF4-FFF2-40B4-BE49-F238E27FC236}">
                  <a16:creationId xmlns:a16="http://schemas.microsoft.com/office/drawing/2014/main" id="{73595167-F2AE-77ED-3CDA-9B00CE351D74}"/>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2" name="Picture 11" descr="Graphical user interface&#10;&#10;Description automatically generated">
              <a:extLst>
                <a:ext uri="{FF2B5EF4-FFF2-40B4-BE49-F238E27FC236}">
                  <a16:creationId xmlns:a16="http://schemas.microsoft.com/office/drawing/2014/main" id="{81A042D9-B05F-184D-228E-4251765B5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B01006F8-5823-63D5-C08E-0B7484A02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 name="TextBox 13">
              <a:extLst>
                <a:ext uri="{FF2B5EF4-FFF2-40B4-BE49-F238E27FC236}">
                  <a16:creationId xmlns:a16="http://schemas.microsoft.com/office/drawing/2014/main" id="{840FC2A9-A545-DE81-24A6-F5622EFCD93D}"/>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5" name="Freeform 2">
              <a:extLst>
                <a:ext uri="{FF2B5EF4-FFF2-40B4-BE49-F238E27FC236}">
                  <a16:creationId xmlns:a16="http://schemas.microsoft.com/office/drawing/2014/main" id="{915EC856-A554-EC8D-11F7-F819C0C79314}"/>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16" name="Group 15">
              <a:extLst>
                <a:ext uri="{FF2B5EF4-FFF2-40B4-BE49-F238E27FC236}">
                  <a16:creationId xmlns:a16="http://schemas.microsoft.com/office/drawing/2014/main" id="{40DD5FB6-EDCD-7E00-3194-01F7F4345299}"/>
                </a:ext>
              </a:extLst>
            </p:cNvPr>
            <p:cNvGrpSpPr/>
            <p:nvPr/>
          </p:nvGrpSpPr>
          <p:grpSpPr>
            <a:xfrm>
              <a:off x="3128434" y="2290197"/>
              <a:ext cx="517769" cy="649199"/>
              <a:chOff x="4263246" y="2327930"/>
              <a:chExt cx="517769" cy="649199"/>
            </a:xfrm>
          </p:grpSpPr>
          <p:pic>
            <p:nvPicPr>
              <p:cNvPr id="26" name="Picture 25" descr="A close up of a device&#10;&#10;Description automatically generated">
                <a:extLst>
                  <a:ext uri="{FF2B5EF4-FFF2-40B4-BE49-F238E27FC236}">
                    <a16:creationId xmlns:a16="http://schemas.microsoft.com/office/drawing/2014/main" id="{750932FF-6040-2828-6FD9-B7E97D9108C3}"/>
                  </a:ext>
                </a:extLst>
              </p:cNvPr>
              <p:cNvPicPr>
                <a:picLocks noChangeAspect="1"/>
              </p:cNvPicPr>
              <p:nvPr/>
            </p:nvPicPr>
            <p:blipFill>
              <a:blip r:embed="rId5"/>
              <a:stretch>
                <a:fillRect/>
              </a:stretch>
            </p:blipFill>
            <p:spPr>
              <a:xfrm>
                <a:off x="4339251" y="2327930"/>
                <a:ext cx="365760" cy="365760"/>
              </a:xfrm>
              <a:prstGeom prst="rect">
                <a:avLst/>
              </a:prstGeom>
            </p:spPr>
          </p:pic>
          <p:sp>
            <p:nvSpPr>
              <p:cNvPr id="27" name="TextBox 26">
                <a:extLst>
                  <a:ext uri="{FF2B5EF4-FFF2-40B4-BE49-F238E27FC236}">
                    <a16:creationId xmlns:a16="http://schemas.microsoft.com/office/drawing/2014/main" id="{6568ADEA-F044-73B5-4F43-EAA5E5957DBA}"/>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17" name="Group 16">
              <a:extLst>
                <a:ext uri="{FF2B5EF4-FFF2-40B4-BE49-F238E27FC236}">
                  <a16:creationId xmlns:a16="http://schemas.microsoft.com/office/drawing/2014/main" id="{EDF6361D-9363-E39E-DDA7-E072EF4CFDD4}"/>
                </a:ext>
              </a:extLst>
            </p:cNvPr>
            <p:cNvGrpSpPr/>
            <p:nvPr/>
          </p:nvGrpSpPr>
          <p:grpSpPr>
            <a:xfrm>
              <a:off x="4862958" y="2291353"/>
              <a:ext cx="706924" cy="646886"/>
              <a:chOff x="6398232" y="2305595"/>
              <a:chExt cx="706924" cy="646886"/>
            </a:xfrm>
          </p:grpSpPr>
          <p:pic>
            <p:nvPicPr>
              <p:cNvPr id="24" name="Picture 23" descr="A close up of a logo&#10;&#10;Description automatically generated">
                <a:extLst>
                  <a:ext uri="{FF2B5EF4-FFF2-40B4-BE49-F238E27FC236}">
                    <a16:creationId xmlns:a16="http://schemas.microsoft.com/office/drawing/2014/main" id="{49B96100-D68F-5493-F375-6F13CA0F43E8}"/>
                  </a:ext>
                </a:extLst>
              </p:cNvPr>
              <p:cNvPicPr>
                <a:picLocks noChangeAspect="1"/>
              </p:cNvPicPr>
              <p:nvPr/>
            </p:nvPicPr>
            <p:blipFill>
              <a:blip r:embed="rId6"/>
              <a:stretch>
                <a:fillRect/>
              </a:stretch>
            </p:blipFill>
            <p:spPr>
              <a:xfrm>
                <a:off x="6568814" y="2305595"/>
                <a:ext cx="365760" cy="365760"/>
              </a:xfrm>
              <a:prstGeom prst="rect">
                <a:avLst/>
              </a:prstGeom>
            </p:spPr>
          </p:pic>
          <p:sp>
            <p:nvSpPr>
              <p:cNvPr id="25" name="TextBox 24">
                <a:extLst>
                  <a:ext uri="{FF2B5EF4-FFF2-40B4-BE49-F238E27FC236}">
                    <a16:creationId xmlns:a16="http://schemas.microsoft.com/office/drawing/2014/main" id="{21711174-19FE-D3F6-0284-812A6C9207B8}"/>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18" name="Group 17">
              <a:extLst>
                <a:ext uri="{FF2B5EF4-FFF2-40B4-BE49-F238E27FC236}">
                  <a16:creationId xmlns:a16="http://schemas.microsoft.com/office/drawing/2014/main" id="{F28F4962-4883-70B2-A3FA-800B2E8CEF17}"/>
                </a:ext>
              </a:extLst>
            </p:cNvPr>
            <p:cNvGrpSpPr/>
            <p:nvPr/>
          </p:nvGrpSpPr>
          <p:grpSpPr>
            <a:xfrm>
              <a:off x="6786637" y="2291353"/>
              <a:ext cx="992258" cy="646886"/>
              <a:chOff x="8540347" y="2289498"/>
              <a:chExt cx="992258" cy="646886"/>
            </a:xfrm>
          </p:grpSpPr>
          <p:pic>
            <p:nvPicPr>
              <p:cNvPr id="22" name="Picture 21" descr="A close up of a logo&#10;&#10;Description automatically generated">
                <a:extLst>
                  <a:ext uri="{FF2B5EF4-FFF2-40B4-BE49-F238E27FC236}">
                    <a16:creationId xmlns:a16="http://schemas.microsoft.com/office/drawing/2014/main" id="{A544BADA-6B12-D6A1-48AF-ABEC54A989E2}"/>
                  </a:ext>
                </a:extLst>
              </p:cNvPr>
              <p:cNvPicPr>
                <a:picLocks noChangeAspect="1"/>
              </p:cNvPicPr>
              <p:nvPr/>
            </p:nvPicPr>
            <p:blipFill>
              <a:blip r:embed="rId7"/>
              <a:stretch>
                <a:fillRect/>
              </a:stretch>
            </p:blipFill>
            <p:spPr>
              <a:xfrm>
                <a:off x="8876714" y="2289498"/>
                <a:ext cx="365760" cy="365761"/>
              </a:xfrm>
              <a:prstGeom prst="rect">
                <a:avLst/>
              </a:prstGeom>
            </p:spPr>
          </p:pic>
          <p:sp>
            <p:nvSpPr>
              <p:cNvPr id="23" name="TextBox 22">
                <a:extLst>
                  <a:ext uri="{FF2B5EF4-FFF2-40B4-BE49-F238E27FC236}">
                    <a16:creationId xmlns:a16="http://schemas.microsoft.com/office/drawing/2014/main" id="{111CCF0E-A344-24B5-1969-9426AD8E797A}"/>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19" name="Group 18">
              <a:extLst>
                <a:ext uri="{FF2B5EF4-FFF2-40B4-BE49-F238E27FC236}">
                  <a16:creationId xmlns:a16="http://schemas.microsoft.com/office/drawing/2014/main" id="{F999AD37-E10F-2C9F-5897-7F34FD9AAF7F}"/>
                </a:ext>
              </a:extLst>
            </p:cNvPr>
            <p:cNvGrpSpPr/>
            <p:nvPr/>
          </p:nvGrpSpPr>
          <p:grpSpPr>
            <a:xfrm>
              <a:off x="8995649" y="2290197"/>
              <a:ext cx="1242327" cy="649199"/>
              <a:chOff x="9960466" y="1989683"/>
              <a:chExt cx="1242327" cy="649199"/>
            </a:xfrm>
          </p:grpSpPr>
          <p:pic>
            <p:nvPicPr>
              <p:cNvPr id="20" name="Picture 19" descr="A picture containing clock&#10;&#10;Description automatically generated">
                <a:extLst>
                  <a:ext uri="{FF2B5EF4-FFF2-40B4-BE49-F238E27FC236}">
                    <a16:creationId xmlns:a16="http://schemas.microsoft.com/office/drawing/2014/main" id="{FD1C6546-223F-E006-528A-0E0190F7F798}"/>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21" name="TextBox 20">
                <a:extLst>
                  <a:ext uri="{FF2B5EF4-FFF2-40B4-BE49-F238E27FC236}">
                    <a16:creationId xmlns:a16="http://schemas.microsoft.com/office/drawing/2014/main" id="{0F02CEBA-4C07-D256-A815-ABF0EEECC36F}"/>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8" name="Freeform 2">
            <a:extLst>
              <a:ext uri="{FF2B5EF4-FFF2-40B4-BE49-F238E27FC236}">
                <a16:creationId xmlns:a16="http://schemas.microsoft.com/office/drawing/2014/main" id="{2F96CF26-D74C-FEE0-E82A-30311F8C3FA1}"/>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9" name="Group 28" descr="Azure Machine Learning">
            <a:extLst>
              <a:ext uri="{FF2B5EF4-FFF2-40B4-BE49-F238E27FC236}">
                <a16:creationId xmlns:a16="http://schemas.microsoft.com/office/drawing/2014/main" id="{C9A45B70-6D73-DC8D-9BE5-0CF9E8C8C7CB}"/>
              </a:ext>
            </a:extLst>
          </p:cNvPr>
          <p:cNvGrpSpPr/>
          <p:nvPr/>
        </p:nvGrpSpPr>
        <p:grpSpPr>
          <a:xfrm>
            <a:off x="5609293" y="5709856"/>
            <a:ext cx="2151464" cy="413948"/>
            <a:chOff x="5766897" y="4951100"/>
            <a:chExt cx="2151464" cy="413948"/>
          </a:xfrm>
        </p:grpSpPr>
        <p:pic>
          <p:nvPicPr>
            <p:cNvPr id="30" name="Graphic 29">
              <a:extLst>
                <a:ext uri="{FF2B5EF4-FFF2-40B4-BE49-F238E27FC236}">
                  <a16:creationId xmlns:a16="http://schemas.microsoft.com/office/drawing/2014/main" id="{99B954DB-21C4-A9EA-F2A9-D51D27A888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31" name="TextBox 30">
              <a:extLst>
                <a:ext uri="{FF2B5EF4-FFF2-40B4-BE49-F238E27FC236}">
                  <a16:creationId xmlns:a16="http://schemas.microsoft.com/office/drawing/2014/main" id="{C8017E43-05ED-0279-9464-D493347F9A09}"/>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32" name="Freeform 2">
            <a:extLst>
              <a:ext uri="{FF2B5EF4-FFF2-40B4-BE49-F238E27FC236}">
                <a16:creationId xmlns:a16="http://schemas.microsoft.com/office/drawing/2014/main" id="{0DE14392-6A63-91CF-C1BF-36DFFE0D9855}"/>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33" name="Vision" descr="Vision">
            <a:extLst>
              <a:ext uri="{FF2B5EF4-FFF2-40B4-BE49-F238E27FC236}">
                <a16:creationId xmlns:a16="http://schemas.microsoft.com/office/drawing/2014/main" id="{43F39C0A-6AD6-CA0C-8EA9-1197C54FCD51}"/>
              </a:ext>
            </a:extLst>
          </p:cNvPr>
          <p:cNvGrpSpPr>
            <a:grpSpLocks noChangeAspect="1"/>
          </p:cNvGrpSpPr>
          <p:nvPr/>
        </p:nvGrpSpPr>
        <p:grpSpPr>
          <a:xfrm>
            <a:off x="3123735" y="4440127"/>
            <a:ext cx="365759" cy="379692"/>
            <a:chOff x="5548028" y="2938515"/>
            <a:chExt cx="455215" cy="461879"/>
          </a:xfrm>
        </p:grpSpPr>
        <p:grpSp>
          <p:nvGrpSpPr>
            <p:cNvPr id="34" name="Group 33">
              <a:extLst>
                <a:ext uri="{FF2B5EF4-FFF2-40B4-BE49-F238E27FC236}">
                  <a16:creationId xmlns:a16="http://schemas.microsoft.com/office/drawing/2014/main" id="{66002E53-220F-941B-8E22-604F66CCC41E}"/>
                </a:ext>
              </a:extLst>
            </p:cNvPr>
            <p:cNvGrpSpPr/>
            <p:nvPr/>
          </p:nvGrpSpPr>
          <p:grpSpPr>
            <a:xfrm>
              <a:off x="5548028" y="2938515"/>
              <a:ext cx="455215" cy="461879"/>
              <a:chOff x="5548028" y="2938515"/>
              <a:chExt cx="455215" cy="461879"/>
            </a:xfrm>
          </p:grpSpPr>
          <p:sp>
            <p:nvSpPr>
              <p:cNvPr id="54" name="Freeform: Shape 53">
                <a:extLst>
                  <a:ext uri="{FF2B5EF4-FFF2-40B4-BE49-F238E27FC236}">
                    <a16:creationId xmlns:a16="http://schemas.microsoft.com/office/drawing/2014/main" id="{F5F3343B-32FB-20A9-792C-DF9FC21A148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E26EF2A-F6BE-C3BC-FD57-38927A6082C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50E1F41-BAD2-C0CD-1B74-DCB714C4E697}"/>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39CFD06-0E9B-718F-8CFB-9A6F0DD74BE6}"/>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5" name="Straight Connector 34">
              <a:extLst>
                <a:ext uri="{FF2B5EF4-FFF2-40B4-BE49-F238E27FC236}">
                  <a16:creationId xmlns:a16="http://schemas.microsoft.com/office/drawing/2014/main" id="{604BB52A-EFB8-CA0C-A430-34A3F153352A}"/>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36" name="Straight Connector 35">
              <a:extLst>
                <a:ext uri="{FF2B5EF4-FFF2-40B4-BE49-F238E27FC236}">
                  <a16:creationId xmlns:a16="http://schemas.microsoft.com/office/drawing/2014/main" id="{8CE6F112-78B8-23BE-DE2A-270E8D91AAB8}"/>
                </a:ext>
              </a:extLst>
            </p:cNvPr>
            <p:cNvCxnSpPr>
              <a:cxnSpLocks/>
              <a:endCxn id="4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37" name="Straight Connector 36">
              <a:extLst>
                <a:ext uri="{FF2B5EF4-FFF2-40B4-BE49-F238E27FC236}">
                  <a16:creationId xmlns:a16="http://schemas.microsoft.com/office/drawing/2014/main" id="{47850746-14DE-78A7-9473-CAB05A562EA0}"/>
                </a:ext>
              </a:extLst>
            </p:cNvPr>
            <p:cNvCxnSpPr>
              <a:cxnSpLocks/>
              <a:stCxn id="5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38" name="Straight Connector 37">
              <a:extLst>
                <a:ext uri="{FF2B5EF4-FFF2-40B4-BE49-F238E27FC236}">
                  <a16:creationId xmlns:a16="http://schemas.microsoft.com/office/drawing/2014/main" id="{52152775-7623-D32E-7A33-2811AF3B9793}"/>
                </a:ext>
              </a:extLst>
            </p:cNvPr>
            <p:cNvCxnSpPr>
              <a:cxnSpLocks/>
              <a:stCxn id="47" idx="0"/>
              <a:endCxn id="5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39" name="Straight Connector 38">
              <a:extLst>
                <a:ext uri="{FF2B5EF4-FFF2-40B4-BE49-F238E27FC236}">
                  <a16:creationId xmlns:a16="http://schemas.microsoft.com/office/drawing/2014/main" id="{F7CE418F-40C0-8A58-5D77-DE2C1FB945EE}"/>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40" name="Straight Connector 39">
              <a:extLst>
                <a:ext uri="{FF2B5EF4-FFF2-40B4-BE49-F238E27FC236}">
                  <a16:creationId xmlns:a16="http://schemas.microsoft.com/office/drawing/2014/main" id="{CA94930D-5E80-FBE3-B180-0E81E326E152}"/>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1" name="Straight Connector 40">
              <a:extLst>
                <a:ext uri="{FF2B5EF4-FFF2-40B4-BE49-F238E27FC236}">
                  <a16:creationId xmlns:a16="http://schemas.microsoft.com/office/drawing/2014/main" id="{06EDFA34-0AC8-327B-A12A-EA5CFE17B0F4}"/>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2" name="Straight Connector 41">
              <a:extLst>
                <a:ext uri="{FF2B5EF4-FFF2-40B4-BE49-F238E27FC236}">
                  <a16:creationId xmlns:a16="http://schemas.microsoft.com/office/drawing/2014/main" id="{B924498F-C624-1DB3-FEB6-866ECF5EA54E}"/>
                </a:ext>
              </a:extLst>
            </p:cNvPr>
            <p:cNvCxnSpPr>
              <a:cxnSpLocks/>
              <a:stCxn id="4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43" name="Straight Connector 42">
              <a:extLst>
                <a:ext uri="{FF2B5EF4-FFF2-40B4-BE49-F238E27FC236}">
                  <a16:creationId xmlns:a16="http://schemas.microsoft.com/office/drawing/2014/main" id="{E223BF73-D074-2978-7567-EB02C34457A2}"/>
                </a:ext>
              </a:extLst>
            </p:cNvPr>
            <p:cNvCxnSpPr>
              <a:cxnSpLocks/>
              <a:stCxn id="4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44" name="Group 43">
              <a:extLst>
                <a:ext uri="{FF2B5EF4-FFF2-40B4-BE49-F238E27FC236}">
                  <a16:creationId xmlns:a16="http://schemas.microsoft.com/office/drawing/2014/main" id="{3C340915-4A03-2DCE-DB44-3887CB93D306}"/>
                </a:ext>
              </a:extLst>
            </p:cNvPr>
            <p:cNvGrpSpPr/>
            <p:nvPr/>
          </p:nvGrpSpPr>
          <p:grpSpPr>
            <a:xfrm>
              <a:off x="5645933" y="2971785"/>
              <a:ext cx="274035" cy="404067"/>
              <a:chOff x="5636354" y="2960513"/>
              <a:chExt cx="274035" cy="404067"/>
            </a:xfrm>
          </p:grpSpPr>
          <p:sp>
            <p:nvSpPr>
              <p:cNvPr id="45" name="Rectangle 44">
                <a:extLst>
                  <a:ext uri="{FF2B5EF4-FFF2-40B4-BE49-F238E27FC236}">
                    <a16:creationId xmlns:a16="http://schemas.microsoft.com/office/drawing/2014/main" id="{FEED4714-CCCF-391B-F61B-2A16FC852224}"/>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D956206-4E19-02A9-930E-77EA1DD17F95}"/>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807CD60A-6772-CCB0-8FD0-EDA97DCF9222}"/>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1C902DF-30F9-7F0E-4036-ADE3FBD4B6C9}"/>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0F9D418C-81B7-8CAC-3759-AAF8035CFB5B}"/>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354BC849-1BC3-9AA3-780A-B2BC899C6B66}"/>
                  </a:ext>
                </a:extLst>
              </p:cNvPr>
              <p:cNvGrpSpPr/>
              <p:nvPr/>
            </p:nvGrpSpPr>
            <p:grpSpPr>
              <a:xfrm>
                <a:off x="5636354" y="2960513"/>
                <a:ext cx="274035" cy="115338"/>
                <a:chOff x="5636354" y="2960513"/>
                <a:chExt cx="274035" cy="115338"/>
              </a:xfrm>
            </p:grpSpPr>
            <p:sp>
              <p:nvSpPr>
                <p:cNvPr id="51" name="Rectangle 50">
                  <a:extLst>
                    <a:ext uri="{FF2B5EF4-FFF2-40B4-BE49-F238E27FC236}">
                      <a16:creationId xmlns:a16="http://schemas.microsoft.com/office/drawing/2014/main" id="{E0E58C57-AD11-3DA0-5BC0-2EB6227D0C5B}"/>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3ED5A6B-B21F-4190-8E4F-5497D1E88455}"/>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FCFCC975-2632-8A22-F1C8-4DF064E10E5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8" name="TextBox 57">
            <a:extLst>
              <a:ext uri="{FF2B5EF4-FFF2-40B4-BE49-F238E27FC236}">
                <a16:creationId xmlns:a16="http://schemas.microsoft.com/office/drawing/2014/main" id="{E72CEB8D-71A8-86F6-4577-F1342FA7B8D9}"/>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59" name="Group 58" descr="Speech">
            <a:extLst>
              <a:ext uri="{FF2B5EF4-FFF2-40B4-BE49-F238E27FC236}">
                <a16:creationId xmlns:a16="http://schemas.microsoft.com/office/drawing/2014/main" id="{370E3038-6020-CA6A-A982-FF2B7765C2AD}"/>
              </a:ext>
            </a:extLst>
          </p:cNvPr>
          <p:cNvGrpSpPr>
            <a:grpSpLocks noChangeAspect="1"/>
          </p:cNvGrpSpPr>
          <p:nvPr/>
        </p:nvGrpSpPr>
        <p:grpSpPr>
          <a:xfrm>
            <a:off x="4735694" y="4451151"/>
            <a:ext cx="365761" cy="305713"/>
            <a:chOff x="5135117" y="4566359"/>
            <a:chExt cx="389565" cy="325609"/>
          </a:xfrm>
        </p:grpSpPr>
        <p:sp>
          <p:nvSpPr>
            <p:cNvPr id="60" name="Rectangle: Rounded Corners 59">
              <a:extLst>
                <a:ext uri="{FF2B5EF4-FFF2-40B4-BE49-F238E27FC236}">
                  <a16:creationId xmlns:a16="http://schemas.microsoft.com/office/drawing/2014/main" id="{64F07E2F-3C54-3618-B2D4-498F92A07482}"/>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84ECC4A3-5017-ED62-6750-FCF068319791}"/>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38566B9-A8A1-0046-F20F-50E3037B655E}"/>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5BA9D170-C37E-9634-1123-B145BB9922C5}"/>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462AC529-6603-09FE-94C0-B219689980E1}"/>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B4C31517-023B-B1EE-8FCC-B68018371CFE}"/>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A89B5A8F-0AA1-CA88-0BED-46E85690C121}"/>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E85BB19E-B48E-408D-55DD-5D91FE42B5F3}"/>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BBD165F3-9FB1-68EA-9D8C-1626EB053F08}"/>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 name="TextBox 68">
            <a:extLst>
              <a:ext uri="{FF2B5EF4-FFF2-40B4-BE49-F238E27FC236}">
                <a16:creationId xmlns:a16="http://schemas.microsoft.com/office/drawing/2014/main" id="{056014DA-8A01-691A-4EA9-39A4145DA86A}"/>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70" name="Group 69" descr="Language">
            <a:extLst>
              <a:ext uri="{FF2B5EF4-FFF2-40B4-BE49-F238E27FC236}">
                <a16:creationId xmlns:a16="http://schemas.microsoft.com/office/drawing/2014/main" id="{5523F68D-0D70-7E68-F0F5-0CFF92BE5139}"/>
              </a:ext>
            </a:extLst>
          </p:cNvPr>
          <p:cNvGrpSpPr>
            <a:grpSpLocks noChangeAspect="1"/>
          </p:cNvGrpSpPr>
          <p:nvPr/>
        </p:nvGrpSpPr>
        <p:grpSpPr>
          <a:xfrm>
            <a:off x="6342483" y="4453056"/>
            <a:ext cx="365759" cy="358628"/>
            <a:chOff x="7203929" y="4575567"/>
            <a:chExt cx="317550" cy="311358"/>
          </a:xfrm>
        </p:grpSpPr>
        <p:sp>
          <p:nvSpPr>
            <p:cNvPr id="71" name="Freeform: Shape 70">
              <a:extLst>
                <a:ext uri="{FF2B5EF4-FFF2-40B4-BE49-F238E27FC236}">
                  <a16:creationId xmlns:a16="http://schemas.microsoft.com/office/drawing/2014/main" id="{0B8260A8-8EAA-841F-7D6C-49AB04617C7E}"/>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98527585-99E6-2265-51CC-2F782F37D358}"/>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76BD762-0928-154C-4D5E-D6BD1113A918}"/>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C99867BC-EB9C-E2F9-8B39-5FCE6C83274A}"/>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75" name="Group 74" descr="Decision">
            <a:extLst>
              <a:ext uri="{FF2B5EF4-FFF2-40B4-BE49-F238E27FC236}">
                <a16:creationId xmlns:a16="http://schemas.microsoft.com/office/drawing/2014/main" id="{809671F1-157B-317F-C7F2-E615E5865DCF}"/>
              </a:ext>
            </a:extLst>
          </p:cNvPr>
          <p:cNvGrpSpPr>
            <a:grpSpLocks noChangeAspect="1"/>
          </p:cNvGrpSpPr>
          <p:nvPr/>
        </p:nvGrpSpPr>
        <p:grpSpPr>
          <a:xfrm>
            <a:off x="7949270" y="4440059"/>
            <a:ext cx="365762" cy="356315"/>
            <a:chOff x="9302126" y="4550136"/>
            <a:chExt cx="309543" cy="301558"/>
          </a:xfrm>
        </p:grpSpPr>
        <p:sp>
          <p:nvSpPr>
            <p:cNvPr id="76" name="Rectangle: Rounded Corners 75">
              <a:extLst>
                <a:ext uri="{FF2B5EF4-FFF2-40B4-BE49-F238E27FC236}">
                  <a16:creationId xmlns:a16="http://schemas.microsoft.com/office/drawing/2014/main" id="{3C681D43-ADFA-787A-2C5C-C0CD086BE7F8}"/>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57ADDC61-BB45-1912-253C-600D7FC9B685}"/>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Circle: Hollow 77">
              <a:extLst>
                <a:ext uri="{FF2B5EF4-FFF2-40B4-BE49-F238E27FC236}">
                  <a16:creationId xmlns:a16="http://schemas.microsoft.com/office/drawing/2014/main" id="{4899F8B8-40F8-FBFF-AB5F-74D251D8E7CE}"/>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A396D498-CF0A-74A8-58CD-B24A85F9B40B}"/>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F258AFD7-EB9C-8A6B-B160-52F16D95717E}"/>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A65CF0EE-32C9-BBDC-21AB-0EE08D10EEA1}"/>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B60DA1D6-DFE0-C6AD-8092-F886F2C2786D}"/>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F5747B04-CEE8-6CEF-AB27-6BD6D2895049}"/>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E31A8D96-E45B-276F-A3F1-8458282B823E}"/>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473EFE71-4FFF-5B40-268C-51D815CE5FD9}"/>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1E4D94CD-E6B5-4485-FD07-910B169F39BD}"/>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7" name="TextBox 86">
            <a:extLst>
              <a:ext uri="{FF2B5EF4-FFF2-40B4-BE49-F238E27FC236}">
                <a16:creationId xmlns:a16="http://schemas.microsoft.com/office/drawing/2014/main" id="{6196012F-AE74-3E18-7735-76C19EC0BCE6}"/>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88" name="TextBox 87">
            <a:extLst>
              <a:ext uri="{FF2B5EF4-FFF2-40B4-BE49-F238E27FC236}">
                <a16:creationId xmlns:a16="http://schemas.microsoft.com/office/drawing/2014/main" id="{37D1D515-C31B-E095-7115-769EF2FB8863}"/>
              </a:ext>
            </a:extLst>
          </p:cNvPr>
          <p:cNvSpPr txBox="1"/>
          <p:nvPr/>
        </p:nvSpPr>
        <p:spPr>
          <a:xfrm>
            <a:off x="9244257" y="4641343"/>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89" name="Freeform 2">
            <a:extLst>
              <a:ext uri="{FF2B5EF4-FFF2-40B4-BE49-F238E27FC236}">
                <a16:creationId xmlns:a16="http://schemas.microsoft.com/office/drawing/2014/main" id="{3CEAA2FC-C805-12E7-0DCA-1A3EC44083D9}"/>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90" name="TextBox 89">
            <a:extLst>
              <a:ext uri="{FF2B5EF4-FFF2-40B4-BE49-F238E27FC236}">
                <a16:creationId xmlns:a16="http://schemas.microsoft.com/office/drawing/2014/main" id="{A8F6D74B-3721-877D-6FB3-55E895E3732D}"/>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91" name="Picture 90" descr="Immersive Reader">
            <a:extLst>
              <a:ext uri="{FF2B5EF4-FFF2-40B4-BE49-F238E27FC236}">
                <a16:creationId xmlns:a16="http://schemas.microsoft.com/office/drawing/2014/main" id="{41609B08-897E-7F86-2EAA-FCA12A8839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92" name="TextBox 91">
            <a:extLst>
              <a:ext uri="{FF2B5EF4-FFF2-40B4-BE49-F238E27FC236}">
                <a16:creationId xmlns:a16="http://schemas.microsoft.com/office/drawing/2014/main" id="{CCFAEBEB-2FC8-3924-9B7B-C06F4F37DB82}"/>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93" name="Graphic 92" descr="Form Recognizer">
            <a:extLst>
              <a:ext uri="{FF2B5EF4-FFF2-40B4-BE49-F238E27FC236}">
                <a16:creationId xmlns:a16="http://schemas.microsoft.com/office/drawing/2014/main" id="{0FBE3BFF-4512-FCCB-7E20-359A31E1D5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94" name="TextBox 93">
            <a:extLst>
              <a:ext uri="{FF2B5EF4-FFF2-40B4-BE49-F238E27FC236}">
                <a16:creationId xmlns:a16="http://schemas.microsoft.com/office/drawing/2014/main" id="{59855587-6DD3-6E3D-1806-55C3BC52678A}"/>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95" name="Graphic 94" descr="Bot Service">
            <a:extLst>
              <a:ext uri="{FF2B5EF4-FFF2-40B4-BE49-F238E27FC236}">
                <a16:creationId xmlns:a16="http://schemas.microsoft.com/office/drawing/2014/main" id="{ACB2ABEC-AD21-55D6-9D53-F05693BFAC2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96" name="TextBox 95">
            <a:extLst>
              <a:ext uri="{FF2B5EF4-FFF2-40B4-BE49-F238E27FC236}">
                <a16:creationId xmlns:a16="http://schemas.microsoft.com/office/drawing/2014/main" id="{4B1868A7-D6BB-1F31-8D28-47E65E429B95}"/>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97" name="Graphic 96" descr="video indexer icon">
            <a:extLst>
              <a:ext uri="{FF2B5EF4-FFF2-40B4-BE49-F238E27FC236}">
                <a16:creationId xmlns:a16="http://schemas.microsoft.com/office/drawing/2014/main" id="{D8E51B19-93A0-C925-D838-7B9DD91A01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98" name="TextBox 97">
            <a:extLst>
              <a:ext uri="{FF2B5EF4-FFF2-40B4-BE49-F238E27FC236}">
                <a16:creationId xmlns:a16="http://schemas.microsoft.com/office/drawing/2014/main" id="{B24AA2F4-8556-D4CC-C28F-A11A4DEEE384}"/>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99" name="Graphic 98" descr="Metrics Advisor graphic">
            <a:extLst>
              <a:ext uri="{FF2B5EF4-FFF2-40B4-BE49-F238E27FC236}">
                <a16:creationId xmlns:a16="http://schemas.microsoft.com/office/drawing/2014/main" id="{2EF33BEA-1033-D19E-EBFF-D95B0FBA1C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100" name="TextBox 99">
            <a:extLst>
              <a:ext uri="{FF2B5EF4-FFF2-40B4-BE49-F238E27FC236}">
                <a16:creationId xmlns:a16="http://schemas.microsoft.com/office/drawing/2014/main" id="{3F4025BB-5E4A-F3D0-8029-E421091C3E93}"/>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101" name="Graphic 100" descr="Cognitive Search graphic">
            <a:extLst>
              <a:ext uri="{FF2B5EF4-FFF2-40B4-BE49-F238E27FC236}">
                <a16:creationId xmlns:a16="http://schemas.microsoft.com/office/drawing/2014/main" id="{1F6F4896-7FCB-2747-E4C8-BB7F4311D08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102" name="Right Bracket 101">
            <a:extLst>
              <a:ext uri="{FF2B5EF4-FFF2-40B4-BE49-F238E27FC236}">
                <a16:creationId xmlns:a16="http://schemas.microsoft.com/office/drawing/2014/main" id="{3EE468BB-65B9-3015-E8D0-E86E7D751EA3}"/>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04E255D8-598A-4AF7-9C65-AED685A19865}"/>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4" name="Group 103" descr="Graphic of Developers and Data Scientists">
            <a:extLst>
              <a:ext uri="{FF2B5EF4-FFF2-40B4-BE49-F238E27FC236}">
                <a16:creationId xmlns:a16="http://schemas.microsoft.com/office/drawing/2014/main" id="{83D9E6C1-C936-28A7-8738-6E7517B43D21}"/>
              </a:ext>
            </a:extLst>
          </p:cNvPr>
          <p:cNvGrpSpPr/>
          <p:nvPr/>
        </p:nvGrpSpPr>
        <p:grpSpPr>
          <a:xfrm>
            <a:off x="10549343" y="4470832"/>
            <a:ext cx="1057440" cy="690643"/>
            <a:chOff x="38791" y="4603614"/>
            <a:chExt cx="1057440" cy="690643"/>
          </a:xfrm>
        </p:grpSpPr>
        <p:sp>
          <p:nvSpPr>
            <p:cNvPr id="105" name="TextBox 104">
              <a:extLst>
                <a:ext uri="{FF2B5EF4-FFF2-40B4-BE49-F238E27FC236}">
                  <a16:creationId xmlns:a16="http://schemas.microsoft.com/office/drawing/2014/main" id="{F395F714-DA79-81CB-4626-DB61C300271D}"/>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106" name="Group 105">
              <a:extLst>
                <a:ext uri="{FF2B5EF4-FFF2-40B4-BE49-F238E27FC236}">
                  <a16:creationId xmlns:a16="http://schemas.microsoft.com/office/drawing/2014/main" id="{FC19506C-2BC6-1925-6EE8-CF4632D9BAD4}"/>
                </a:ext>
              </a:extLst>
            </p:cNvPr>
            <p:cNvGrpSpPr/>
            <p:nvPr/>
          </p:nvGrpSpPr>
          <p:grpSpPr>
            <a:xfrm>
              <a:off x="300547" y="4603614"/>
              <a:ext cx="533943" cy="337728"/>
              <a:chOff x="5131145" y="-41574"/>
              <a:chExt cx="703082" cy="444713"/>
            </a:xfrm>
          </p:grpSpPr>
          <p:pic>
            <p:nvPicPr>
              <p:cNvPr id="107" name="Graphic 106">
                <a:extLst>
                  <a:ext uri="{FF2B5EF4-FFF2-40B4-BE49-F238E27FC236}">
                    <a16:creationId xmlns:a16="http://schemas.microsoft.com/office/drawing/2014/main" id="{0F2EA68F-90CE-2B86-80E2-0C56DFE6ED3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108" name="Graphic 107">
                <a:extLst>
                  <a:ext uri="{FF2B5EF4-FFF2-40B4-BE49-F238E27FC236}">
                    <a16:creationId xmlns:a16="http://schemas.microsoft.com/office/drawing/2014/main" id="{CB9896CA-5294-152F-5BC8-937107F9BAE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109" name="Right Bracket 108">
            <a:extLst>
              <a:ext uri="{FF2B5EF4-FFF2-40B4-BE49-F238E27FC236}">
                <a16:creationId xmlns:a16="http://schemas.microsoft.com/office/drawing/2014/main" id="{050FCBDF-12D6-5D5B-B226-CD22C794A82A}"/>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5E804B51-7DCD-4F18-4E07-B0A034478FFB}"/>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1" name="Group 110" descr="Graphic of Business Users">
            <a:extLst>
              <a:ext uri="{FF2B5EF4-FFF2-40B4-BE49-F238E27FC236}">
                <a16:creationId xmlns:a16="http://schemas.microsoft.com/office/drawing/2014/main" id="{356E35F9-1F8B-2DF0-D784-98859B8D6473}"/>
              </a:ext>
            </a:extLst>
          </p:cNvPr>
          <p:cNvGrpSpPr/>
          <p:nvPr/>
        </p:nvGrpSpPr>
        <p:grpSpPr>
          <a:xfrm>
            <a:off x="10655237" y="1720505"/>
            <a:ext cx="596912" cy="687144"/>
            <a:chOff x="10065332" y="1702953"/>
            <a:chExt cx="596912" cy="687144"/>
          </a:xfrm>
        </p:grpSpPr>
        <p:sp>
          <p:nvSpPr>
            <p:cNvPr id="112" name="TextBox 111">
              <a:extLst>
                <a:ext uri="{FF2B5EF4-FFF2-40B4-BE49-F238E27FC236}">
                  <a16:creationId xmlns:a16="http://schemas.microsoft.com/office/drawing/2014/main" id="{1D3F693F-CBA7-3687-115F-8534F2070C4F}"/>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113" name="Group 112">
              <a:extLst>
                <a:ext uri="{FF2B5EF4-FFF2-40B4-BE49-F238E27FC236}">
                  <a16:creationId xmlns:a16="http://schemas.microsoft.com/office/drawing/2014/main" id="{60F8852C-6FDD-475F-AC5C-888B0716D6EA}"/>
                </a:ext>
              </a:extLst>
            </p:cNvPr>
            <p:cNvGrpSpPr/>
            <p:nvPr/>
          </p:nvGrpSpPr>
          <p:grpSpPr>
            <a:xfrm>
              <a:off x="10108191" y="1702953"/>
              <a:ext cx="511196" cy="331940"/>
              <a:chOff x="4053860" y="-1864422"/>
              <a:chExt cx="673129" cy="437091"/>
            </a:xfrm>
          </p:grpSpPr>
          <p:pic>
            <p:nvPicPr>
              <p:cNvPr id="114" name="Graphic 113">
                <a:extLst>
                  <a:ext uri="{FF2B5EF4-FFF2-40B4-BE49-F238E27FC236}">
                    <a16:creationId xmlns:a16="http://schemas.microsoft.com/office/drawing/2014/main" id="{BE642644-A714-23CA-64F2-10E5E3F3D39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115" name="Graphic 114">
                <a:extLst>
                  <a:ext uri="{FF2B5EF4-FFF2-40B4-BE49-F238E27FC236}">
                    <a16:creationId xmlns:a16="http://schemas.microsoft.com/office/drawing/2014/main" id="{D569B02F-03EC-886C-9038-7FEE3D9B5E1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116" name="Rectangle 115">
            <a:extLst>
              <a:ext uri="{FF2B5EF4-FFF2-40B4-BE49-F238E27FC236}">
                <a16:creationId xmlns:a16="http://schemas.microsoft.com/office/drawing/2014/main" id="{AF9D7491-4D32-BAF3-713E-A40740910511}"/>
              </a:ext>
            </a:extLst>
          </p:cNvPr>
          <p:cNvSpPr/>
          <p:nvPr/>
        </p:nvSpPr>
        <p:spPr bwMode="auto">
          <a:xfrm>
            <a:off x="8943834" y="4391885"/>
            <a:ext cx="1431405"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08CD45D4-315A-0DA9-34BF-01B7216BFD13}"/>
              </a:ext>
            </a:extLst>
          </p:cNvPr>
          <p:cNvSpPr/>
          <p:nvPr/>
        </p:nvSpPr>
        <p:spPr bwMode="auto">
          <a:xfrm>
            <a:off x="2968411" y="2197021"/>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A6515F9D-1491-621D-455D-3BA36BBC1049}"/>
              </a:ext>
            </a:extLst>
          </p:cNvPr>
          <p:cNvSpPr/>
          <p:nvPr/>
        </p:nvSpPr>
        <p:spPr bwMode="auto">
          <a:xfrm>
            <a:off x="2955703" y="1077070"/>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579052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7"/>
                                        </p:tgtEl>
                                      </p:cBhvr>
                                    </p:animEffect>
                                    <p:set>
                                      <p:cBhvr>
                                        <p:cTn id="12" dur="1" fill="hold">
                                          <p:stCondLst>
                                            <p:cond delay="499"/>
                                          </p:stCondLst>
                                        </p:cTn>
                                        <p:tgtEl>
                                          <p:spTgt spid="1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8"/>
                                        </p:tgtEl>
                                      </p:cBhvr>
                                    </p:animEffect>
                                    <p:set>
                                      <p:cBhvr>
                                        <p:cTn id="17"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FBA76EC2-0D7D-B6FF-7E87-6DD9F14A232A}"/>
              </a:ext>
            </a:extLst>
          </p:cNvPr>
          <p:cNvSpPr txBox="1">
            <a:spLocks/>
          </p:cNvSpPr>
          <p:nvPr/>
        </p:nvSpPr>
        <p:spPr>
          <a:xfrm>
            <a:off x="496430" y="227944"/>
            <a:ext cx="50610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Microsoft AI timeline</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3" name="Straight Connector 2">
            <a:extLst>
              <a:ext uri="{FF2B5EF4-FFF2-40B4-BE49-F238E27FC236}">
                <a16:creationId xmlns:a16="http://schemas.microsoft.com/office/drawing/2014/main" id="{016325D6-EB40-6C5D-6469-B15D91C89DAB}"/>
              </a:ext>
              <a:ext uri="{C183D7F6-B498-43B3-948B-1728B52AA6E4}">
                <adec:decorative xmlns:adec="http://schemas.microsoft.com/office/drawing/2017/decorative" val="1"/>
              </a:ext>
            </a:extLst>
          </p:cNvPr>
          <p:cNvCxnSpPr>
            <a:cxnSpLocks/>
          </p:cNvCxnSpPr>
          <p:nvPr/>
        </p:nvCxnSpPr>
        <p:spPr>
          <a:xfrm>
            <a:off x="345710" y="340680"/>
            <a:ext cx="0" cy="406369"/>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 name="Straight Connector 3">
            <a:extLst>
              <a:ext uri="{FF2B5EF4-FFF2-40B4-BE49-F238E27FC236}">
                <a16:creationId xmlns:a16="http://schemas.microsoft.com/office/drawing/2014/main" id="{A506472C-E1B1-1B9E-0247-1BA87FBCC62F}"/>
              </a:ext>
            </a:extLst>
          </p:cNvPr>
          <p:cNvCxnSpPr/>
          <p:nvPr/>
        </p:nvCxnSpPr>
        <p:spPr>
          <a:xfrm>
            <a:off x="3343971" y="1250731"/>
            <a:ext cx="0" cy="4908331"/>
          </a:xfrm>
          <a:prstGeom prst="line">
            <a:avLst/>
          </a:prstGeom>
          <a:ln w="38100">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Flowchart: Connector 4">
            <a:extLst>
              <a:ext uri="{FF2B5EF4-FFF2-40B4-BE49-F238E27FC236}">
                <a16:creationId xmlns:a16="http://schemas.microsoft.com/office/drawing/2014/main" id="{8D515758-0699-EA60-C0AC-5B5CA4CEA952}"/>
              </a:ext>
            </a:extLst>
          </p:cNvPr>
          <p:cNvSpPr/>
          <p:nvPr/>
        </p:nvSpPr>
        <p:spPr bwMode="auto">
          <a:xfrm>
            <a:off x="3202239" y="1108841"/>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D4342CB-8806-859D-13F2-E78EC5479D9D}"/>
              </a:ext>
            </a:extLst>
          </p:cNvPr>
          <p:cNvSpPr txBox="1"/>
          <p:nvPr/>
        </p:nvSpPr>
        <p:spPr>
          <a:xfrm>
            <a:off x="4165237" y="999113"/>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Jun 2022</a:t>
            </a:r>
          </a:p>
          <a:p>
            <a:pPr algn="ctr"/>
            <a:r>
              <a:rPr lang="en-US" sz="1600">
                <a:gradFill>
                  <a:gsLst>
                    <a:gs pos="2917">
                      <a:schemeClr val="tx1"/>
                    </a:gs>
                    <a:gs pos="30000">
                      <a:schemeClr val="tx1"/>
                    </a:gs>
                  </a:gsLst>
                  <a:lin ang="5400000" scaled="0"/>
                </a:gradFill>
              </a:rPr>
              <a:t>GitHub Copilot generally available</a:t>
            </a:r>
          </a:p>
        </p:txBody>
      </p:sp>
      <p:pic>
        <p:nvPicPr>
          <p:cNvPr id="7" name="Picture 6" descr="A picture containing cartoon&#10;&#10;Description automatically generated">
            <a:extLst>
              <a:ext uri="{FF2B5EF4-FFF2-40B4-BE49-F238E27FC236}">
                <a16:creationId xmlns:a16="http://schemas.microsoft.com/office/drawing/2014/main" id="{AA345DE2-F122-B3C1-AD02-CA081131F94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60154" y="1108841"/>
            <a:ext cx="787151" cy="492443"/>
          </a:xfrm>
          <a:prstGeom prst="rect">
            <a:avLst/>
          </a:prstGeom>
        </p:spPr>
      </p:pic>
      <p:sp>
        <p:nvSpPr>
          <p:cNvPr id="8" name="TextBox 7">
            <a:extLst>
              <a:ext uri="{FF2B5EF4-FFF2-40B4-BE49-F238E27FC236}">
                <a16:creationId xmlns:a16="http://schemas.microsoft.com/office/drawing/2014/main" id="{674916EF-9C61-1242-A3DB-4D3A36C3B7C4}"/>
              </a:ext>
            </a:extLst>
          </p:cNvPr>
          <p:cNvSpPr txBox="1"/>
          <p:nvPr/>
        </p:nvSpPr>
        <p:spPr>
          <a:xfrm>
            <a:off x="666086" y="1847504"/>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Oct 2022</a:t>
            </a:r>
          </a:p>
          <a:p>
            <a:pPr algn="ctr"/>
            <a:r>
              <a:rPr lang="en-US" sz="1600">
                <a:gradFill>
                  <a:gsLst>
                    <a:gs pos="2917">
                      <a:schemeClr val="tx1"/>
                    </a:gs>
                    <a:gs pos="30000">
                      <a:schemeClr val="tx1"/>
                    </a:gs>
                  </a:gsLst>
                  <a:lin ang="5400000" scaled="0"/>
                </a:gradFill>
              </a:rPr>
              <a:t>Microsoft Designer product launch</a:t>
            </a:r>
          </a:p>
        </p:txBody>
      </p:sp>
      <p:pic>
        <p:nvPicPr>
          <p:cNvPr id="9" name="Picture 2" descr="Microsoft Designer - Stunning designs in a flash">
            <a:extLst>
              <a:ext uri="{FF2B5EF4-FFF2-40B4-BE49-F238E27FC236}">
                <a16:creationId xmlns:a16="http://schemas.microsoft.com/office/drawing/2014/main" id="{B6304D67-DABA-2779-FC0A-81EE05032D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44" t="10434" r="19155" b="22133"/>
          <a:stretch/>
        </p:blipFill>
        <p:spPr bwMode="auto">
          <a:xfrm>
            <a:off x="19182" y="1954751"/>
            <a:ext cx="653055" cy="640080"/>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Connector 9">
            <a:extLst>
              <a:ext uri="{FF2B5EF4-FFF2-40B4-BE49-F238E27FC236}">
                <a16:creationId xmlns:a16="http://schemas.microsoft.com/office/drawing/2014/main" id="{1D37EAB5-FEDF-3D9D-F82A-FAC604271C43}"/>
              </a:ext>
            </a:extLst>
          </p:cNvPr>
          <p:cNvSpPr/>
          <p:nvPr/>
        </p:nvSpPr>
        <p:spPr bwMode="auto">
          <a:xfrm>
            <a:off x="3204350" y="207494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a:extLst>
              <a:ext uri="{FF2B5EF4-FFF2-40B4-BE49-F238E27FC236}">
                <a16:creationId xmlns:a16="http://schemas.microsoft.com/office/drawing/2014/main" id="{6EB97CC4-7A11-11FC-40BB-176F071AEA36}"/>
              </a:ext>
            </a:extLst>
          </p:cNvPr>
          <p:cNvSpPr/>
          <p:nvPr/>
        </p:nvSpPr>
        <p:spPr bwMode="auto">
          <a:xfrm>
            <a:off x="3224559" y="3341802"/>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FE665FE9-0B3A-8D2D-E777-DC7C147FF995}"/>
              </a:ext>
            </a:extLst>
          </p:cNvPr>
          <p:cNvSpPr txBox="1"/>
          <p:nvPr/>
        </p:nvSpPr>
        <p:spPr>
          <a:xfrm>
            <a:off x="4165237" y="2963353"/>
            <a:ext cx="1787944" cy="984885"/>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Microsoft extends partnership with OpenAI</a:t>
            </a:r>
          </a:p>
        </p:txBody>
      </p:sp>
      <p:pic>
        <p:nvPicPr>
          <p:cNvPr id="13" name="Picture 8" descr="Microsoft Logo PNG HD Quality | PNG Play">
            <a:extLst>
              <a:ext uri="{FF2B5EF4-FFF2-40B4-BE49-F238E27FC236}">
                <a16:creationId xmlns:a16="http://schemas.microsoft.com/office/drawing/2014/main" id="{BEE751C7-A7F3-C502-5ADD-3B03FB0726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260" t="28461" r="32567" b="28328"/>
          <a:stretch/>
        </p:blipFill>
        <p:spPr bwMode="auto">
          <a:xfrm>
            <a:off x="6168797" y="3095188"/>
            <a:ext cx="578508" cy="5486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E27A1FE-702F-1D71-83D1-F724FA23E2C6}"/>
              </a:ext>
            </a:extLst>
          </p:cNvPr>
          <p:cNvSpPr txBox="1"/>
          <p:nvPr/>
        </p:nvSpPr>
        <p:spPr>
          <a:xfrm>
            <a:off x="666086" y="3097596"/>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AOAI service generally available</a:t>
            </a:r>
          </a:p>
        </p:txBody>
      </p:sp>
      <p:pic>
        <p:nvPicPr>
          <p:cNvPr id="15" name="Picture 10" descr="Swimburger - Blog - Azure">
            <a:extLst>
              <a:ext uri="{FF2B5EF4-FFF2-40B4-BE49-F238E27FC236}">
                <a16:creationId xmlns:a16="http://schemas.microsoft.com/office/drawing/2014/main" id="{468157F6-5779-7264-D476-AB0235D90D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526" y="3315718"/>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16" name="Flowchart: Connector 15">
            <a:extLst>
              <a:ext uri="{FF2B5EF4-FFF2-40B4-BE49-F238E27FC236}">
                <a16:creationId xmlns:a16="http://schemas.microsoft.com/office/drawing/2014/main" id="{634445D8-B3EB-6744-6F27-6D10D9D41521}"/>
              </a:ext>
            </a:extLst>
          </p:cNvPr>
          <p:cNvSpPr/>
          <p:nvPr/>
        </p:nvSpPr>
        <p:spPr bwMode="auto">
          <a:xfrm>
            <a:off x="3202239" y="4575036"/>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73930895-BBF3-2C2F-3591-A465D786727E}"/>
              </a:ext>
            </a:extLst>
          </p:cNvPr>
          <p:cNvCxnSpPr>
            <a:cxnSpLocks/>
            <a:stCxn id="5" idx="6"/>
          </p:cNvCxnSpPr>
          <p:nvPr/>
        </p:nvCxnSpPr>
        <p:spPr>
          <a:xfrm>
            <a:off x="3485703" y="1250731"/>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B6E941-7EBE-4CBE-453E-517E9389A8A0}"/>
              </a:ext>
            </a:extLst>
          </p:cNvPr>
          <p:cNvCxnSpPr>
            <a:cxnSpLocks/>
          </p:cNvCxnSpPr>
          <p:nvPr/>
        </p:nvCxnSpPr>
        <p:spPr>
          <a:xfrm>
            <a:off x="2437361" y="221683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55CD2D-3BCC-6F44-E8CD-99EBE13B38E8}"/>
              </a:ext>
            </a:extLst>
          </p:cNvPr>
          <p:cNvCxnSpPr>
            <a:cxnSpLocks/>
          </p:cNvCxnSpPr>
          <p:nvPr/>
        </p:nvCxnSpPr>
        <p:spPr>
          <a:xfrm>
            <a:off x="3508023" y="3511397"/>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945149-EF75-CA96-8605-EF94DB281911}"/>
              </a:ext>
            </a:extLst>
          </p:cNvPr>
          <p:cNvCxnSpPr>
            <a:cxnSpLocks/>
          </p:cNvCxnSpPr>
          <p:nvPr/>
        </p:nvCxnSpPr>
        <p:spPr>
          <a:xfrm>
            <a:off x="2454030" y="3503733"/>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62837EB-009E-61E1-B2BD-7A7C4A40F835}"/>
              </a:ext>
            </a:extLst>
          </p:cNvPr>
          <p:cNvSpPr txBox="1"/>
          <p:nvPr/>
        </p:nvSpPr>
        <p:spPr>
          <a:xfrm>
            <a:off x="4292748" y="4247960"/>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Feb 2023</a:t>
            </a:r>
          </a:p>
          <a:p>
            <a:pPr algn="ctr"/>
            <a:r>
              <a:rPr lang="en-US" sz="1600">
                <a:gradFill>
                  <a:gsLst>
                    <a:gs pos="2917">
                      <a:schemeClr val="tx1"/>
                    </a:gs>
                    <a:gs pos="30000">
                      <a:schemeClr val="tx1"/>
                    </a:gs>
                  </a:gsLst>
                  <a:lin ang="5400000" scaled="0"/>
                </a:gradFill>
              </a:rPr>
              <a:t>New Bing and Edge powered by GPT4</a:t>
            </a:r>
          </a:p>
        </p:txBody>
      </p:sp>
      <p:cxnSp>
        <p:nvCxnSpPr>
          <p:cNvPr id="22" name="Straight Connector 21">
            <a:extLst>
              <a:ext uri="{FF2B5EF4-FFF2-40B4-BE49-F238E27FC236}">
                <a16:creationId xmlns:a16="http://schemas.microsoft.com/office/drawing/2014/main" id="{EF2366CA-B657-9F3F-31DD-FB35739BF977}"/>
              </a:ext>
            </a:extLst>
          </p:cNvPr>
          <p:cNvCxnSpPr>
            <a:cxnSpLocks/>
          </p:cNvCxnSpPr>
          <p:nvPr/>
        </p:nvCxnSpPr>
        <p:spPr>
          <a:xfrm>
            <a:off x="3485703" y="4716925"/>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14" descr="Bing Logo, symbol, meaning, history, PNG">
            <a:extLst>
              <a:ext uri="{FF2B5EF4-FFF2-40B4-BE49-F238E27FC236}">
                <a16:creationId xmlns:a16="http://schemas.microsoft.com/office/drawing/2014/main" id="{BAFEF176-DF15-1472-A497-B532B02496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9091" y="4358561"/>
            <a:ext cx="1137920" cy="640080"/>
          </a:xfrm>
          <a:prstGeom prst="rect">
            <a:avLst/>
          </a:prstGeom>
          <a:noFill/>
          <a:extLst>
            <a:ext uri="{909E8E84-426E-40DD-AFC4-6F175D3DCCD1}">
              <a14:hiddenFill xmlns:a14="http://schemas.microsoft.com/office/drawing/2010/main">
                <a:solidFill>
                  <a:srgbClr val="FFFFFF"/>
                </a:solidFill>
              </a14:hiddenFill>
            </a:ext>
          </a:extLst>
        </p:spPr>
      </p:pic>
      <p:sp>
        <p:nvSpPr>
          <p:cNvPr id="24" name="Flowchart: Connector 23">
            <a:extLst>
              <a:ext uri="{FF2B5EF4-FFF2-40B4-BE49-F238E27FC236}">
                <a16:creationId xmlns:a16="http://schemas.microsoft.com/office/drawing/2014/main" id="{F9374912-391F-BF0B-618B-F44A312B3CE6}"/>
              </a:ext>
            </a:extLst>
          </p:cNvPr>
          <p:cNvSpPr/>
          <p:nvPr/>
        </p:nvSpPr>
        <p:spPr bwMode="auto">
          <a:xfrm>
            <a:off x="3224559" y="589856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34FE9180-68B6-57DE-B153-11A41C6F4B50}"/>
              </a:ext>
            </a:extLst>
          </p:cNvPr>
          <p:cNvCxnSpPr>
            <a:cxnSpLocks/>
          </p:cNvCxnSpPr>
          <p:nvPr/>
        </p:nvCxnSpPr>
        <p:spPr>
          <a:xfrm>
            <a:off x="2437361" y="603171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6E00D6-6375-7562-B23D-27E9AB8766BC}"/>
              </a:ext>
            </a:extLst>
          </p:cNvPr>
          <p:cNvSpPr txBox="1"/>
          <p:nvPr/>
        </p:nvSpPr>
        <p:spPr>
          <a:xfrm>
            <a:off x="551243" y="5529235"/>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err="1">
                <a:gradFill>
                  <a:gsLst>
                    <a:gs pos="2917">
                      <a:schemeClr val="tx1"/>
                    </a:gs>
                    <a:gs pos="30000">
                      <a:schemeClr val="tx1"/>
                    </a:gs>
                  </a:gsLst>
                  <a:lin ang="5400000" scaled="0"/>
                </a:gradFill>
              </a:rPr>
              <a:t>ChatGPT</a:t>
            </a:r>
            <a:r>
              <a:rPr lang="en-US" sz="1600">
                <a:gradFill>
                  <a:gsLst>
                    <a:gs pos="2917">
                      <a:schemeClr val="tx1"/>
                    </a:gs>
                    <a:gs pos="30000">
                      <a:schemeClr val="tx1"/>
                    </a:gs>
                  </a:gsLst>
                  <a:lin ang="5400000" scaled="0"/>
                </a:gradFill>
              </a:rPr>
              <a:t> and GPT4 in AOAI service</a:t>
            </a:r>
          </a:p>
        </p:txBody>
      </p:sp>
      <p:pic>
        <p:nvPicPr>
          <p:cNvPr id="27" name="Picture 10" descr="Swimburger - Blog - Azure">
            <a:extLst>
              <a:ext uri="{FF2B5EF4-FFF2-40B4-BE49-F238E27FC236}">
                <a16:creationId xmlns:a16="http://schemas.microsoft.com/office/drawing/2014/main" id="{8EEB1FAC-3A9E-CA37-768C-790DFAE974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82" y="5633706"/>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9D077A1F-DCFC-FF9E-3E03-E2489E21964F}"/>
              </a:ext>
            </a:extLst>
          </p:cNvPr>
          <p:cNvCxnSpPr>
            <a:cxnSpLocks/>
          </p:cNvCxnSpPr>
          <p:nvPr/>
        </p:nvCxnSpPr>
        <p:spPr>
          <a:xfrm>
            <a:off x="3508023" y="604045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59F4D3-3126-AE13-7A3C-0905799726C6}"/>
              </a:ext>
            </a:extLst>
          </p:cNvPr>
          <p:cNvSpPr txBox="1"/>
          <p:nvPr/>
        </p:nvSpPr>
        <p:spPr>
          <a:xfrm>
            <a:off x="4394279" y="5453762"/>
            <a:ext cx="1787944" cy="1231106"/>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a:gradFill>
                  <a:gsLst>
                    <a:gs pos="2917">
                      <a:schemeClr val="tx1"/>
                    </a:gs>
                    <a:gs pos="30000">
                      <a:schemeClr val="tx1"/>
                    </a:gs>
                  </a:gsLst>
                  <a:lin ang="5400000" scaled="0"/>
                </a:gradFill>
              </a:rPr>
              <a:t>Microsoft 365 Copilot,</a:t>
            </a:r>
          </a:p>
          <a:p>
            <a:pPr algn="ctr"/>
            <a:r>
              <a:rPr lang="en-US" sz="1600" err="1">
                <a:gradFill>
                  <a:gsLst>
                    <a:gs pos="2917">
                      <a:schemeClr val="tx1"/>
                    </a:gs>
                    <a:gs pos="30000">
                      <a:schemeClr val="tx1"/>
                    </a:gs>
                  </a:gsLst>
                  <a:lin ang="5400000" scaled="0"/>
                </a:gradFill>
              </a:rPr>
              <a:t>Github</a:t>
            </a:r>
            <a:r>
              <a:rPr lang="en-US" sz="1600">
                <a:gradFill>
                  <a:gsLst>
                    <a:gs pos="2917">
                      <a:schemeClr val="tx1"/>
                    </a:gs>
                    <a:gs pos="30000">
                      <a:schemeClr val="tx1"/>
                    </a:gs>
                  </a:gsLst>
                  <a:lin ang="5400000" scaled="0"/>
                </a:gradFill>
              </a:rPr>
              <a:t> introduces Copilot X</a:t>
            </a:r>
          </a:p>
        </p:txBody>
      </p:sp>
      <p:pic>
        <p:nvPicPr>
          <p:cNvPr id="30" name="Picture 29">
            <a:extLst>
              <a:ext uri="{FF2B5EF4-FFF2-40B4-BE49-F238E27FC236}">
                <a16:creationId xmlns:a16="http://schemas.microsoft.com/office/drawing/2014/main" id="{FD196656-DF1A-E028-6704-F53F08057B69}"/>
              </a:ext>
            </a:extLst>
          </p:cNvPr>
          <p:cNvPicPr>
            <a:picLocks noChangeAspect="1"/>
          </p:cNvPicPr>
          <p:nvPr/>
        </p:nvPicPr>
        <p:blipFill rotWithShape="1">
          <a:blip r:embed="rId9"/>
          <a:srcRect l="33126" r="31944"/>
          <a:stretch/>
        </p:blipFill>
        <p:spPr>
          <a:xfrm rot="5400000">
            <a:off x="6288524" y="5794995"/>
            <a:ext cx="479111" cy="548640"/>
          </a:xfrm>
          <a:prstGeom prst="roundRect">
            <a:avLst/>
          </a:prstGeom>
        </p:spPr>
      </p:pic>
      <p:cxnSp>
        <p:nvCxnSpPr>
          <p:cNvPr id="31" name="Straight Connector 30">
            <a:extLst>
              <a:ext uri="{FF2B5EF4-FFF2-40B4-BE49-F238E27FC236}">
                <a16:creationId xmlns:a16="http://schemas.microsoft.com/office/drawing/2014/main" id="{BC026462-7260-2B90-8BE3-471A95F6E8E7}"/>
              </a:ext>
            </a:extLst>
          </p:cNvPr>
          <p:cNvCxnSpPr>
            <a:cxnSpLocks/>
          </p:cNvCxnSpPr>
          <p:nvPr/>
        </p:nvCxnSpPr>
        <p:spPr>
          <a:xfrm>
            <a:off x="3346835" y="6182346"/>
            <a:ext cx="0" cy="502522"/>
          </a:xfrm>
          <a:prstGeom prst="line">
            <a:avLst/>
          </a:prstGeom>
          <a:ln w="38100">
            <a:prstDash val="sysDash"/>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2102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p:bldP spid="14" grpId="0"/>
      <p:bldP spid="16" grpId="0" animBg="1"/>
      <p:bldP spid="21" grpId="0"/>
      <p:bldP spid="24" grpId="0" animBg="1"/>
      <p:bldP spid="26"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8EB2F5CB-4682-0085-C6DE-59585246F924}"/>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Let’s Go Back In Time </a:t>
            </a:r>
          </a:p>
        </p:txBody>
      </p:sp>
      <p:cxnSp>
        <p:nvCxnSpPr>
          <p:cNvPr id="3" name="Straight Connector 2">
            <a:extLst>
              <a:ext uri="{FF2B5EF4-FFF2-40B4-BE49-F238E27FC236}">
                <a16:creationId xmlns:a16="http://schemas.microsoft.com/office/drawing/2014/main" id="{38A43DB6-9A15-8695-2321-8284965D3D7C}"/>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 name="Arrow: Right 3">
            <a:extLst>
              <a:ext uri="{FF2B5EF4-FFF2-40B4-BE49-F238E27FC236}">
                <a16:creationId xmlns:a16="http://schemas.microsoft.com/office/drawing/2014/main" id="{3B7622BB-3E86-751B-0EEA-8559AA8E76C9}"/>
              </a:ext>
            </a:extLst>
          </p:cNvPr>
          <p:cNvSpPr/>
          <p:nvPr/>
        </p:nvSpPr>
        <p:spPr bwMode="auto">
          <a:xfrm>
            <a:off x="758132" y="3245638"/>
            <a:ext cx="11166948" cy="6236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a:extLst>
              <a:ext uri="{FF2B5EF4-FFF2-40B4-BE49-F238E27FC236}">
                <a16:creationId xmlns:a16="http://schemas.microsoft.com/office/drawing/2014/main" id="{2ED9107F-AFCF-0FAF-57AE-A24475E29237}"/>
              </a:ext>
            </a:extLst>
          </p:cNvPr>
          <p:cNvSpPr/>
          <p:nvPr/>
        </p:nvSpPr>
        <p:spPr bwMode="auto">
          <a:xfrm>
            <a:off x="1578322"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DF3968C1-7EE6-74BD-5035-BF1B617F7F26}"/>
              </a:ext>
            </a:extLst>
          </p:cNvPr>
          <p:cNvSpPr/>
          <p:nvPr/>
        </p:nvSpPr>
        <p:spPr bwMode="auto">
          <a:xfrm>
            <a:off x="7391947"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FA641CA8-A6C8-3FA8-9595-E354DAD8DB34}"/>
              </a:ext>
            </a:extLst>
          </p:cNvPr>
          <p:cNvSpPr/>
          <p:nvPr/>
        </p:nvSpPr>
        <p:spPr bwMode="auto">
          <a:xfrm>
            <a:off x="9984348"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32949656-133E-23A9-0660-AFEA38B586A6}"/>
              </a:ext>
            </a:extLst>
          </p:cNvPr>
          <p:cNvSpPr/>
          <p:nvPr/>
        </p:nvSpPr>
        <p:spPr bwMode="auto">
          <a:xfrm>
            <a:off x="4290309"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348BFCE-B743-D8E6-025C-1D00BD858801}"/>
              </a:ext>
            </a:extLst>
          </p:cNvPr>
          <p:cNvSpPr txBox="1"/>
          <p:nvPr/>
        </p:nvSpPr>
        <p:spPr>
          <a:xfrm>
            <a:off x="212299" y="3713322"/>
            <a:ext cx="2972222" cy="1994411"/>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1966 </a:t>
            </a:r>
            <a:br>
              <a:rPr lang="en-US" sz="2353" b="1">
                <a:gradFill>
                  <a:gsLst>
                    <a:gs pos="2917">
                      <a:schemeClr val="tx1"/>
                    </a:gs>
                    <a:gs pos="30000">
                      <a:schemeClr val="tx1"/>
                    </a:gs>
                  </a:gsLst>
                  <a:lin ang="5400000" scaled="0"/>
                </a:gradFill>
              </a:rPr>
            </a:br>
            <a:r>
              <a:rPr lang="en-US" sz="2353" b="1">
                <a:gradFill>
                  <a:gsLst>
                    <a:gs pos="2917">
                      <a:schemeClr val="tx1"/>
                    </a:gs>
                    <a:gs pos="30000">
                      <a:schemeClr val="tx1"/>
                    </a:gs>
                  </a:gsLst>
                  <a:lin ang="5400000" scaled="0"/>
                </a:gradFill>
              </a:rPr>
              <a:t>ELIZA</a:t>
            </a:r>
          </a:p>
          <a:p>
            <a:pPr algn="ctr">
              <a:lnSpc>
                <a:spcPct val="90000"/>
              </a:lnSpc>
              <a:spcAft>
                <a:spcPts val="588"/>
              </a:spcAft>
            </a:pPr>
            <a:r>
              <a:rPr lang="en-US" sz="2353">
                <a:gradFill>
                  <a:gsLst>
                    <a:gs pos="2917">
                      <a:schemeClr val="tx1"/>
                    </a:gs>
                    <a:gs pos="30000">
                      <a:schemeClr val="tx1"/>
                    </a:gs>
                  </a:gsLst>
                  <a:lin ang="5400000" scaled="0"/>
                </a:gradFill>
              </a:rPr>
              <a:t>Typewritten chatbot simulating a psychiatrist </a:t>
            </a:r>
          </a:p>
        </p:txBody>
      </p:sp>
      <p:sp>
        <p:nvSpPr>
          <p:cNvPr id="10" name="TextBox 9">
            <a:extLst>
              <a:ext uri="{FF2B5EF4-FFF2-40B4-BE49-F238E27FC236}">
                <a16:creationId xmlns:a16="http://schemas.microsoft.com/office/drawing/2014/main" id="{C68FDFC6-3D3E-3355-8A02-85CA372C6AE7}"/>
              </a:ext>
            </a:extLst>
          </p:cNvPr>
          <p:cNvSpPr txBox="1"/>
          <p:nvPr/>
        </p:nvSpPr>
        <p:spPr>
          <a:xfrm>
            <a:off x="3051509" y="1280134"/>
            <a:ext cx="2957281" cy="1918979"/>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1980s – 1990s Return of AI research and birth of new statistical models  </a:t>
            </a:r>
          </a:p>
        </p:txBody>
      </p:sp>
      <p:sp>
        <p:nvSpPr>
          <p:cNvPr id="11" name="TextBox 10">
            <a:extLst>
              <a:ext uri="{FF2B5EF4-FFF2-40B4-BE49-F238E27FC236}">
                <a16:creationId xmlns:a16="http://schemas.microsoft.com/office/drawing/2014/main" id="{B6B41C01-BFF7-7BCA-CA20-CBCF09571693}"/>
              </a:ext>
            </a:extLst>
          </p:cNvPr>
          <p:cNvSpPr txBox="1"/>
          <p:nvPr/>
        </p:nvSpPr>
        <p:spPr>
          <a:xfrm>
            <a:off x="6183211" y="1275753"/>
            <a:ext cx="2911962" cy="1670035"/>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2010 - 2015 </a:t>
            </a:r>
          </a:p>
          <a:p>
            <a:pPr algn="ctr">
              <a:lnSpc>
                <a:spcPct val="90000"/>
              </a:lnSpc>
              <a:spcAft>
                <a:spcPts val="588"/>
              </a:spcAft>
            </a:pPr>
            <a:r>
              <a:rPr lang="en-US" sz="2353" b="1">
                <a:gradFill>
                  <a:gsLst>
                    <a:gs pos="2917">
                      <a:schemeClr val="tx1"/>
                    </a:gs>
                    <a:gs pos="30000">
                      <a:schemeClr val="tx1"/>
                    </a:gs>
                  </a:gsLst>
                  <a:lin ang="5400000" scaled="0"/>
                </a:gradFill>
              </a:rPr>
              <a:t>Modern assistants like Siri, Cortana, Google Assistant</a:t>
            </a:r>
          </a:p>
        </p:txBody>
      </p:sp>
      <p:pic>
        <p:nvPicPr>
          <p:cNvPr id="12" name="Picture 2">
            <a:extLst>
              <a:ext uri="{FF2B5EF4-FFF2-40B4-BE49-F238E27FC236}">
                <a16:creationId xmlns:a16="http://schemas.microsoft.com/office/drawing/2014/main" id="{9F465C17-F6F0-5252-A699-B09A70F3F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16" y="1328424"/>
            <a:ext cx="2638587" cy="1711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63C60F7-1A25-4745-6D19-F672685F9FB2}"/>
              </a:ext>
            </a:extLst>
          </p:cNvPr>
          <p:cNvPicPr>
            <a:picLocks noChangeAspect="1"/>
          </p:cNvPicPr>
          <p:nvPr/>
        </p:nvPicPr>
        <p:blipFill>
          <a:blip r:embed="rId4"/>
          <a:stretch>
            <a:fillRect/>
          </a:stretch>
        </p:blipFill>
        <p:spPr>
          <a:xfrm>
            <a:off x="6739770" y="3888561"/>
            <a:ext cx="1568488" cy="2830032"/>
          </a:xfrm>
          <a:prstGeom prst="rect">
            <a:avLst/>
          </a:prstGeom>
        </p:spPr>
      </p:pic>
      <p:pic>
        <p:nvPicPr>
          <p:cNvPr id="14" name="Picture 13">
            <a:extLst>
              <a:ext uri="{FF2B5EF4-FFF2-40B4-BE49-F238E27FC236}">
                <a16:creationId xmlns:a16="http://schemas.microsoft.com/office/drawing/2014/main" id="{F5443AB8-FD17-CEDC-E9BB-7EC98712BCFD}"/>
              </a:ext>
            </a:extLst>
          </p:cNvPr>
          <p:cNvPicPr>
            <a:picLocks noChangeAspect="1"/>
          </p:cNvPicPr>
          <p:nvPr/>
        </p:nvPicPr>
        <p:blipFill rotWithShape="1">
          <a:blip r:embed="rId5"/>
          <a:srcRect r="37201" b="38208"/>
          <a:stretch/>
        </p:blipFill>
        <p:spPr>
          <a:xfrm>
            <a:off x="9095173" y="3884060"/>
            <a:ext cx="2317697" cy="2573364"/>
          </a:xfrm>
          <a:prstGeom prst="rect">
            <a:avLst/>
          </a:prstGeom>
        </p:spPr>
      </p:pic>
      <p:sp>
        <p:nvSpPr>
          <p:cNvPr id="15" name="TextBox 14">
            <a:extLst>
              <a:ext uri="{FF2B5EF4-FFF2-40B4-BE49-F238E27FC236}">
                <a16:creationId xmlns:a16="http://schemas.microsoft.com/office/drawing/2014/main" id="{CC99C26D-CB10-E280-4DA8-65FD8496D6DF}"/>
              </a:ext>
            </a:extLst>
          </p:cNvPr>
          <p:cNvSpPr txBox="1"/>
          <p:nvPr/>
        </p:nvSpPr>
        <p:spPr>
          <a:xfrm>
            <a:off x="8925274" y="1238029"/>
            <a:ext cx="2627629" cy="199589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Today</a:t>
            </a:r>
          </a:p>
          <a:p>
            <a:pPr algn="ctr">
              <a:lnSpc>
                <a:spcPct val="90000"/>
              </a:lnSpc>
              <a:spcAft>
                <a:spcPts val="588"/>
              </a:spcAft>
            </a:pPr>
            <a:r>
              <a:rPr lang="en-US" sz="2353" b="1">
                <a:gradFill>
                  <a:gsLst>
                    <a:gs pos="2917">
                      <a:schemeClr val="tx1"/>
                    </a:gs>
                    <a:gs pos="30000">
                      <a:schemeClr val="tx1"/>
                    </a:gs>
                  </a:gsLst>
                  <a:lin ang="5400000" scaled="0"/>
                </a:gradFill>
              </a:rPr>
              <a:t>Generative AI based on Transformer architecture</a:t>
            </a:r>
          </a:p>
        </p:txBody>
      </p:sp>
      <p:grpSp>
        <p:nvGrpSpPr>
          <p:cNvPr id="16" name="Group 15">
            <a:extLst>
              <a:ext uri="{FF2B5EF4-FFF2-40B4-BE49-F238E27FC236}">
                <a16:creationId xmlns:a16="http://schemas.microsoft.com/office/drawing/2014/main" id="{9BE3ED5B-44AD-B552-B899-C8332D7BA562}"/>
              </a:ext>
            </a:extLst>
          </p:cNvPr>
          <p:cNvGrpSpPr/>
          <p:nvPr/>
        </p:nvGrpSpPr>
        <p:grpSpPr>
          <a:xfrm>
            <a:off x="3732676" y="4039715"/>
            <a:ext cx="1808712" cy="1477877"/>
            <a:chOff x="4395216" y="1897002"/>
            <a:chExt cx="4799076" cy="3609274"/>
          </a:xfrm>
        </p:grpSpPr>
        <p:cxnSp>
          <p:nvCxnSpPr>
            <p:cNvPr id="17" name="Straight Connector 16">
              <a:extLst>
                <a:ext uri="{FF2B5EF4-FFF2-40B4-BE49-F238E27FC236}">
                  <a16:creationId xmlns:a16="http://schemas.microsoft.com/office/drawing/2014/main" id="{0EE889B5-307F-2811-3430-4BC5458FE966}"/>
                </a:ext>
              </a:extLst>
            </p:cNvPr>
            <p:cNvCxnSpPr>
              <a:cxnSpLocks/>
            </p:cNvCxnSpPr>
            <p:nvPr/>
          </p:nvCxnSpPr>
          <p:spPr>
            <a:xfrm flipV="1">
              <a:off x="4710684" y="2188464"/>
              <a:ext cx="1385316" cy="57912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DF4E7E-1615-D11B-DF5B-3D90014EC109}"/>
                </a:ext>
              </a:extLst>
            </p:cNvPr>
            <p:cNvCxnSpPr>
              <a:cxnSpLocks/>
            </p:cNvCxnSpPr>
            <p:nvPr/>
          </p:nvCxnSpPr>
          <p:spPr>
            <a:xfrm>
              <a:off x="4706874" y="2767584"/>
              <a:ext cx="1389126" cy="438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B32665E-6FD5-9D3C-6020-B7C38F4E799F}"/>
                </a:ext>
              </a:extLst>
            </p:cNvPr>
            <p:cNvCxnSpPr>
              <a:cxnSpLocks/>
            </p:cNvCxnSpPr>
            <p:nvPr/>
          </p:nvCxnSpPr>
          <p:spPr>
            <a:xfrm>
              <a:off x="4706874" y="2767584"/>
              <a:ext cx="1389126" cy="14128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B14127-6D08-390C-5AB8-C45793008EC1}"/>
                </a:ext>
              </a:extLst>
            </p:cNvPr>
            <p:cNvCxnSpPr>
              <a:cxnSpLocks/>
            </p:cNvCxnSpPr>
            <p:nvPr/>
          </p:nvCxnSpPr>
          <p:spPr>
            <a:xfrm>
              <a:off x="4706874" y="2767584"/>
              <a:ext cx="1389126" cy="24384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173772-5A95-AFBB-0399-1364E956181F}"/>
                </a:ext>
              </a:extLst>
            </p:cNvPr>
            <p:cNvCxnSpPr>
              <a:cxnSpLocks/>
            </p:cNvCxnSpPr>
            <p:nvPr/>
          </p:nvCxnSpPr>
          <p:spPr>
            <a:xfrm flipV="1">
              <a:off x="4692396" y="3202718"/>
              <a:ext cx="1407414" cy="505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534D31-767D-DE8F-EEE6-E8D73ED8C66C}"/>
                </a:ext>
              </a:extLst>
            </p:cNvPr>
            <p:cNvCxnSpPr>
              <a:cxnSpLocks/>
            </p:cNvCxnSpPr>
            <p:nvPr/>
          </p:nvCxnSpPr>
          <p:spPr>
            <a:xfrm>
              <a:off x="4688586" y="3708686"/>
              <a:ext cx="1421892" cy="47171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697614A-3040-DA03-6ECD-CCE8148CFDD1}"/>
                </a:ext>
              </a:extLst>
            </p:cNvPr>
            <p:cNvCxnSpPr>
              <a:cxnSpLocks/>
            </p:cNvCxnSpPr>
            <p:nvPr/>
          </p:nvCxnSpPr>
          <p:spPr>
            <a:xfrm>
              <a:off x="4688586" y="3708686"/>
              <a:ext cx="1421892" cy="14972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A5010AC-73CA-F6CA-144E-EDA597F427BB}"/>
                </a:ext>
              </a:extLst>
            </p:cNvPr>
            <p:cNvCxnSpPr>
              <a:cxnSpLocks/>
            </p:cNvCxnSpPr>
            <p:nvPr/>
          </p:nvCxnSpPr>
          <p:spPr>
            <a:xfrm flipV="1">
              <a:off x="4688586" y="2180265"/>
              <a:ext cx="1418082" cy="152842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80DB0A-F4CB-DB3F-7E4D-3ED72EDBA4CC}"/>
                </a:ext>
              </a:extLst>
            </p:cNvPr>
            <p:cNvCxnSpPr>
              <a:cxnSpLocks/>
            </p:cNvCxnSpPr>
            <p:nvPr/>
          </p:nvCxnSpPr>
          <p:spPr>
            <a:xfrm flipV="1">
              <a:off x="4694682" y="4180396"/>
              <a:ext cx="1401318" cy="44805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81B030E-5318-8B65-5715-3119137224E3}"/>
                </a:ext>
              </a:extLst>
            </p:cNvPr>
            <p:cNvCxnSpPr>
              <a:cxnSpLocks/>
            </p:cNvCxnSpPr>
            <p:nvPr/>
          </p:nvCxnSpPr>
          <p:spPr>
            <a:xfrm>
              <a:off x="4690872" y="4628452"/>
              <a:ext cx="1401318" cy="56083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9C266DD-8C88-A516-7CA0-4FBD34E50347}"/>
                </a:ext>
              </a:extLst>
            </p:cNvPr>
            <p:cNvCxnSpPr>
              <a:cxnSpLocks/>
            </p:cNvCxnSpPr>
            <p:nvPr/>
          </p:nvCxnSpPr>
          <p:spPr>
            <a:xfrm flipV="1">
              <a:off x="4690872" y="3202718"/>
              <a:ext cx="1408938" cy="14257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DFDC558-876D-E881-7616-0A81ACD9E826}"/>
                </a:ext>
              </a:extLst>
            </p:cNvPr>
            <p:cNvCxnSpPr>
              <a:cxnSpLocks/>
            </p:cNvCxnSpPr>
            <p:nvPr/>
          </p:nvCxnSpPr>
          <p:spPr>
            <a:xfrm flipV="1">
              <a:off x="4690872" y="2176493"/>
              <a:ext cx="1415796" cy="24519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23472A2-D768-4433-D030-A4DFE7C65343}"/>
                </a:ext>
              </a:extLst>
            </p:cNvPr>
            <p:cNvSpPr/>
            <p:nvPr/>
          </p:nvSpPr>
          <p:spPr>
            <a:xfrm>
              <a:off x="4395216" y="2447544"/>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a16="http://schemas.microsoft.com/office/drawing/2014/main" id="{046CC06B-624F-B3B7-A040-9D12F626222F}"/>
                </a:ext>
              </a:extLst>
            </p:cNvPr>
            <p:cNvSpPr/>
            <p:nvPr/>
          </p:nvSpPr>
          <p:spPr>
            <a:xfrm>
              <a:off x="4395216" y="3385598"/>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id="{F4364DB3-BA9E-5854-CA57-0794026EB9D0}"/>
                </a:ext>
              </a:extLst>
            </p:cNvPr>
            <p:cNvSpPr/>
            <p:nvPr/>
          </p:nvSpPr>
          <p:spPr>
            <a:xfrm>
              <a:off x="4395216" y="4323652"/>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 name="Straight Connector 31">
              <a:extLst>
                <a:ext uri="{FF2B5EF4-FFF2-40B4-BE49-F238E27FC236}">
                  <a16:creationId xmlns:a16="http://schemas.microsoft.com/office/drawing/2014/main" id="{CE3DFB42-4328-856E-D9DF-9FE71DDBB6A7}"/>
                </a:ext>
              </a:extLst>
            </p:cNvPr>
            <p:cNvCxnSpPr>
              <a:cxnSpLocks/>
            </p:cNvCxnSpPr>
            <p:nvPr/>
          </p:nvCxnSpPr>
          <p:spPr>
            <a:xfrm>
              <a:off x="6082284" y="2209070"/>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9795729-8655-1C3B-381D-DF54A25F7C11}"/>
                </a:ext>
              </a:extLst>
            </p:cNvPr>
            <p:cNvCxnSpPr>
              <a:cxnSpLocks/>
            </p:cNvCxnSpPr>
            <p:nvPr/>
          </p:nvCxnSpPr>
          <p:spPr>
            <a:xfrm>
              <a:off x="6078474" y="2209070"/>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C2922A-4633-8EA6-4FB1-9202F39D5DCE}"/>
                </a:ext>
              </a:extLst>
            </p:cNvPr>
            <p:cNvCxnSpPr>
              <a:cxnSpLocks/>
            </p:cNvCxnSpPr>
            <p:nvPr/>
          </p:nvCxnSpPr>
          <p:spPr>
            <a:xfrm>
              <a:off x="6078474" y="2209070"/>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7AE598-0B68-7D9B-2E4E-8EC3E9D9902B}"/>
                </a:ext>
              </a:extLst>
            </p:cNvPr>
            <p:cNvCxnSpPr>
              <a:cxnSpLocks/>
            </p:cNvCxnSpPr>
            <p:nvPr/>
          </p:nvCxnSpPr>
          <p:spPr>
            <a:xfrm>
              <a:off x="6078474" y="2209070"/>
              <a:ext cx="1422654" cy="299691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C6142E-D403-B2F8-C607-13E394BDA740}"/>
                </a:ext>
              </a:extLst>
            </p:cNvPr>
            <p:cNvCxnSpPr>
              <a:cxnSpLocks/>
            </p:cNvCxnSpPr>
            <p:nvPr/>
          </p:nvCxnSpPr>
          <p:spPr>
            <a:xfrm flipV="1">
              <a:off x="6072378" y="4221755"/>
              <a:ext cx="1412748" cy="97434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AA8F4-0F13-3157-843D-7E08D720FD5B}"/>
                </a:ext>
              </a:extLst>
            </p:cNvPr>
            <p:cNvCxnSpPr>
              <a:cxnSpLocks/>
            </p:cNvCxnSpPr>
            <p:nvPr/>
          </p:nvCxnSpPr>
          <p:spPr>
            <a:xfrm flipV="1">
              <a:off x="6072378" y="3185811"/>
              <a:ext cx="1433322" cy="20102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DD2DF9D-8B32-CD0F-6FF6-EEB657A1FE37}"/>
                </a:ext>
              </a:extLst>
            </p:cNvPr>
            <p:cNvCxnSpPr>
              <a:cxnSpLocks/>
            </p:cNvCxnSpPr>
            <p:nvPr/>
          </p:nvCxnSpPr>
          <p:spPr>
            <a:xfrm flipV="1">
              <a:off x="6086475" y="2206009"/>
              <a:ext cx="1412367" cy="299009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F7E1AC-BC17-EC59-7AA2-909CBC9A62A1}"/>
                </a:ext>
              </a:extLst>
            </p:cNvPr>
            <p:cNvCxnSpPr>
              <a:cxnSpLocks/>
            </p:cNvCxnSpPr>
            <p:nvPr/>
          </p:nvCxnSpPr>
          <p:spPr>
            <a:xfrm>
              <a:off x="6073140" y="3195735"/>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FCCB03A-FDD3-E818-1A2F-01CAA83D68BA}"/>
                </a:ext>
              </a:extLst>
            </p:cNvPr>
            <p:cNvCxnSpPr>
              <a:cxnSpLocks/>
            </p:cNvCxnSpPr>
            <p:nvPr/>
          </p:nvCxnSpPr>
          <p:spPr>
            <a:xfrm>
              <a:off x="6073140" y="3195735"/>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8CB70B-DBF8-64EB-4742-3C4F0D940ECF}"/>
                </a:ext>
              </a:extLst>
            </p:cNvPr>
            <p:cNvCxnSpPr>
              <a:cxnSpLocks/>
            </p:cNvCxnSpPr>
            <p:nvPr/>
          </p:nvCxnSpPr>
          <p:spPr>
            <a:xfrm flipV="1">
              <a:off x="6073140" y="2209069"/>
              <a:ext cx="1422654" cy="98666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BD54A4-0CAD-8AE9-ECA0-85DE02F44C4D}"/>
                </a:ext>
              </a:extLst>
            </p:cNvPr>
            <p:cNvCxnSpPr>
              <a:cxnSpLocks/>
            </p:cNvCxnSpPr>
            <p:nvPr/>
          </p:nvCxnSpPr>
          <p:spPr>
            <a:xfrm>
              <a:off x="6073140"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CF3AFA7-DFCF-C63E-2CAD-CD18BCAE5BC3}"/>
                </a:ext>
              </a:extLst>
            </p:cNvPr>
            <p:cNvCxnSpPr>
              <a:cxnSpLocks/>
            </p:cNvCxnSpPr>
            <p:nvPr/>
          </p:nvCxnSpPr>
          <p:spPr>
            <a:xfrm>
              <a:off x="6088380" y="420855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62F3ECB-CBB4-CEB1-D98C-5153957C67F8}"/>
                </a:ext>
              </a:extLst>
            </p:cNvPr>
            <p:cNvCxnSpPr>
              <a:cxnSpLocks/>
            </p:cNvCxnSpPr>
            <p:nvPr/>
          </p:nvCxnSpPr>
          <p:spPr>
            <a:xfrm>
              <a:off x="6076188" y="5202206"/>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8BB11C-CC67-7177-E5A6-B22D2174BFCB}"/>
                </a:ext>
              </a:extLst>
            </p:cNvPr>
            <p:cNvCxnSpPr>
              <a:cxnSpLocks/>
            </p:cNvCxnSpPr>
            <p:nvPr/>
          </p:nvCxnSpPr>
          <p:spPr>
            <a:xfrm>
              <a:off x="6080760" y="4194906"/>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4D49F2-D73D-4431-E1BD-55A5929F75BA}"/>
                </a:ext>
              </a:extLst>
            </p:cNvPr>
            <p:cNvCxnSpPr>
              <a:cxnSpLocks/>
            </p:cNvCxnSpPr>
            <p:nvPr/>
          </p:nvCxnSpPr>
          <p:spPr>
            <a:xfrm flipV="1">
              <a:off x="6080760" y="3192631"/>
              <a:ext cx="1418082" cy="1002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100FC8-AF44-8B2B-20F6-EB72D712F036}"/>
                </a:ext>
              </a:extLst>
            </p:cNvPr>
            <p:cNvCxnSpPr>
              <a:cxnSpLocks/>
            </p:cNvCxnSpPr>
            <p:nvPr/>
          </p:nvCxnSpPr>
          <p:spPr>
            <a:xfrm flipV="1">
              <a:off x="6080760" y="2201520"/>
              <a:ext cx="1411224" cy="199338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4D9F070-607D-F7D7-9482-6C15EC8D4FD0}"/>
                </a:ext>
              </a:extLst>
            </p:cNvPr>
            <p:cNvCxnSpPr>
              <a:cxnSpLocks/>
            </p:cNvCxnSpPr>
            <p:nvPr/>
          </p:nvCxnSpPr>
          <p:spPr>
            <a:xfrm>
              <a:off x="7485126"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7C413A2-A567-67E7-AA07-3161F5BFEE2D}"/>
                </a:ext>
              </a:extLst>
            </p:cNvPr>
            <p:cNvCxnSpPr>
              <a:cxnSpLocks/>
            </p:cNvCxnSpPr>
            <p:nvPr/>
          </p:nvCxnSpPr>
          <p:spPr>
            <a:xfrm>
              <a:off x="7480554" y="3189633"/>
              <a:ext cx="1405890" cy="10234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E7FEC8-C622-8E3B-76E6-8DABB43360F6}"/>
                </a:ext>
              </a:extLst>
            </p:cNvPr>
            <p:cNvCxnSpPr>
              <a:cxnSpLocks/>
            </p:cNvCxnSpPr>
            <p:nvPr/>
          </p:nvCxnSpPr>
          <p:spPr>
            <a:xfrm>
              <a:off x="7485126" y="4207562"/>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EA37BD9-80B9-83E6-F8B5-22B240631649}"/>
                </a:ext>
              </a:extLst>
            </p:cNvPr>
            <p:cNvCxnSpPr>
              <a:cxnSpLocks/>
            </p:cNvCxnSpPr>
            <p:nvPr/>
          </p:nvCxnSpPr>
          <p:spPr>
            <a:xfrm flipV="1">
              <a:off x="7485888" y="3201837"/>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4083F52-F52B-9B7A-7BFD-3D849D7D37EB}"/>
                </a:ext>
              </a:extLst>
            </p:cNvPr>
            <p:cNvSpPr/>
            <p:nvPr/>
          </p:nvSpPr>
          <p:spPr>
            <a:xfrm>
              <a:off x="5788152"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86F03FBD-9BCA-EBDA-F31D-6C48724CBAD7}"/>
                </a:ext>
              </a:extLst>
            </p:cNvPr>
            <p:cNvSpPr/>
            <p:nvPr/>
          </p:nvSpPr>
          <p:spPr>
            <a:xfrm>
              <a:off x="5788152"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Oval 53">
              <a:extLst>
                <a:ext uri="{FF2B5EF4-FFF2-40B4-BE49-F238E27FC236}">
                  <a16:creationId xmlns:a16="http://schemas.microsoft.com/office/drawing/2014/main" id="{03B95F90-5A2D-89F9-CD0F-20BB46283AF8}"/>
                </a:ext>
              </a:extLst>
            </p:cNvPr>
            <p:cNvSpPr/>
            <p:nvPr/>
          </p:nvSpPr>
          <p:spPr>
            <a:xfrm>
              <a:off x="5788152"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Oval 54">
              <a:extLst>
                <a:ext uri="{FF2B5EF4-FFF2-40B4-BE49-F238E27FC236}">
                  <a16:creationId xmlns:a16="http://schemas.microsoft.com/office/drawing/2014/main" id="{F458166C-E4AE-E675-B72A-481CB4E6CD7B}"/>
                </a:ext>
              </a:extLst>
            </p:cNvPr>
            <p:cNvSpPr/>
            <p:nvPr/>
          </p:nvSpPr>
          <p:spPr>
            <a:xfrm>
              <a:off x="5788152"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Oval 55">
              <a:extLst>
                <a:ext uri="{FF2B5EF4-FFF2-40B4-BE49-F238E27FC236}">
                  <a16:creationId xmlns:a16="http://schemas.microsoft.com/office/drawing/2014/main" id="{0696F372-6C62-0438-6889-8BE082647E14}"/>
                </a:ext>
              </a:extLst>
            </p:cNvPr>
            <p:cNvSpPr/>
            <p:nvPr/>
          </p:nvSpPr>
          <p:spPr>
            <a:xfrm>
              <a:off x="7181088"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Oval 56">
              <a:extLst>
                <a:ext uri="{FF2B5EF4-FFF2-40B4-BE49-F238E27FC236}">
                  <a16:creationId xmlns:a16="http://schemas.microsoft.com/office/drawing/2014/main" id="{CFFD8FA9-4F0A-4ADA-074E-750A5F945D41}"/>
                </a:ext>
              </a:extLst>
            </p:cNvPr>
            <p:cNvSpPr/>
            <p:nvPr/>
          </p:nvSpPr>
          <p:spPr>
            <a:xfrm>
              <a:off x="7181088"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Straight Connector 57">
              <a:extLst>
                <a:ext uri="{FF2B5EF4-FFF2-40B4-BE49-F238E27FC236}">
                  <a16:creationId xmlns:a16="http://schemas.microsoft.com/office/drawing/2014/main" id="{1C61070A-B783-EB82-19A0-8337E5BF80A7}"/>
                </a:ext>
              </a:extLst>
            </p:cNvPr>
            <p:cNvCxnSpPr>
              <a:cxnSpLocks/>
            </p:cNvCxnSpPr>
            <p:nvPr/>
          </p:nvCxnSpPr>
          <p:spPr>
            <a:xfrm>
              <a:off x="7478268" y="2212275"/>
              <a:ext cx="1408176" cy="200077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25E0719-9F9E-3B28-0E86-54D59DE6AF93}"/>
                </a:ext>
              </a:extLst>
            </p:cNvPr>
            <p:cNvCxnSpPr>
              <a:cxnSpLocks/>
            </p:cNvCxnSpPr>
            <p:nvPr/>
          </p:nvCxnSpPr>
          <p:spPr>
            <a:xfrm>
              <a:off x="7473696" y="2199190"/>
              <a:ext cx="1422654" cy="100264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6ED5664-C775-9C7B-AC9B-A534400C5EFD}"/>
                </a:ext>
              </a:extLst>
            </p:cNvPr>
            <p:cNvCxnSpPr>
              <a:cxnSpLocks/>
            </p:cNvCxnSpPr>
            <p:nvPr/>
          </p:nvCxnSpPr>
          <p:spPr>
            <a:xfrm flipV="1">
              <a:off x="7485126" y="3192631"/>
              <a:ext cx="1411224" cy="20057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13177E-B33F-AA59-2A78-B9CEAF6EE48F}"/>
                </a:ext>
              </a:extLst>
            </p:cNvPr>
            <p:cNvCxnSpPr>
              <a:cxnSpLocks/>
            </p:cNvCxnSpPr>
            <p:nvPr/>
          </p:nvCxnSpPr>
          <p:spPr>
            <a:xfrm flipV="1">
              <a:off x="7485888" y="4192699"/>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FCA28D5A-18C0-7CE9-4CFE-1FE81B8B41EA}"/>
                </a:ext>
              </a:extLst>
            </p:cNvPr>
            <p:cNvSpPr/>
            <p:nvPr/>
          </p:nvSpPr>
          <p:spPr>
            <a:xfrm>
              <a:off x="7181088"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3" name="Oval 62">
              <a:extLst>
                <a:ext uri="{FF2B5EF4-FFF2-40B4-BE49-F238E27FC236}">
                  <a16:creationId xmlns:a16="http://schemas.microsoft.com/office/drawing/2014/main" id="{D369B22E-2FE7-0DF2-67F2-93572ED98E10}"/>
                </a:ext>
              </a:extLst>
            </p:cNvPr>
            <p:cNvSpPr/>
            <p:nvPr/>
          </p:nvSpPr>
          <p:spPr>
            <a:xfrm>
              <a:off x="7181088"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4" name="Oval 63">
              <a:extLst>
                <a:ext uri="{FF2B5EF4-FFF2-40B4-BE49-F238E27FC236}">
                  <a16:creationId xmlns:a16="http://schemas.microsoft.com/office/drawing/2014/main" id="{6DCB6735-A7CE-7F65-B9AB-E97929242998}"/>
                </a:ext>
              </a:extLst>
            </p:cNvPr>
            <p:cNvSpPr/>
            <p:nvPr/>
          </p:nvSpPr>
          <p:spPr>
            <a:xfrm>
              <a:off x="8567166" y="2902420"/>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Oval 64">
              <a:extLst>
                <a:ext uri="{FF2B5EF4-FFF2-40B4-BE49-F238E27FC236}">
                  <a16:creationId xmlns:a16="http://schemas.microsoft.com/office/drawing/2014/main" id="{B825193D-B9FC-1DC5-5830-424040CB6EBF}"/>
                </a:ext>
              </a:extLst>
            </p:cNvPr>
            <p:cNvSpPr/>
            <p:nvPr/>
          </p:nvSpPr>
          <p:spPr>
            <a:xfrm>
              <a:off x="8578596" y="3896277"/>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7310323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584200" y="2875002"/>
            <a:ext cx="6637867" cy="553998"/>
          </a:xfrm>
        </p:spPr>
        <p:txBody>
          <a:bodyPr vert="horz" wrap="square" lIns="0" tIns="0" rIns="0" bIns="0" rtlCol="0" anchor="b" anchorCtr="0">
            <a:normAutofit/>
          </a:bodyPr>
          <a:lstStyle/>
          <a:p>
            <a:r>
              <a:rPr lang="en-US" b="0" kern="1200" cap="none" spc="-50" baseline="0">
                <a:ln w="3175">
                  <a:noFill/>
                </a:ln>
                <a:effectLst/>
                <a:latin typeface="+mj-lt"/>
                <a:ea typeface="+mn-ea"/>
                <a:cs typeface="Segoe UI" panose="020B0502040204020203" pitchFamily="34" charset="0"/>
              </a:rPr>
              <a:t>Language Models Progression</a:t>
            </a:r>
          </a:p>
        </p:txBody>
      </p:sp>
    </p:spTree>
    <p:extLst>
      <p:ext uri="{BB962C8B-B14F-4D97-AF65-F5344CB8AC3E}">
        <p14:creationId xmlns:p14="http://schemas.microsoft.com/office/powerpoint/2010/main" val="119900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506970" y="6409093"/>
            <a:ext cx="10528460" cy="369332"/>
          </a:xfrm>
          <a:prstGeom prst="rect">
            <a:avLst/>
          </a:prstGeom>
          <a:noFill/>
        </p:spPr>
        <p:txBody>
          <a:bodyPr wrap="square" lIns="0" tIns="0" rIns="0" bIns="0" rtlCol="0">
            <a:spAutoFit/>
          </a:bodyPr>
          <a:lstStyle/>
          <a:p>
            <a:pPr algn="l"/>
            <a:r>
              <a:rPr lang="en-US" sz="2400">
                <a:gradFill>
                  <a:gsLst>
                    <a:gs pos="2917">
                      <a:schemeClr val="tx1"/>
                    </a:gs>
                    <a:gs pos="30000">
                      <a:schemeClr val="tx1"/>
                    </a:gs>
                  </a:gsLst>
                  <a:lin ang="5400000" scaled="0"/>
                </a:gradFill>
              </a:rPr>
              <a:t>1</a:t>
            </a:r>
            <a:r>
              <a:rPr lang="en-US" sz="2400" baseline="30000">
                <a:gradFill>
                  <a:gsLst>
                    <a:gs pos="2917">
                      <a:schemeClr val="tx1"/>
                    </a:gs>
                    <a:gs pos="30000">
                      <a:schemeClr val="tx1"/>
                    </a:gs>
                  </a:gsLst>
                  <a:lin ang="5400000" scaled="0"/>
                </a:gradFill>
              </a:rPr>
              <a:t>st</a:t>
            </a:r>
            <a:r>
              <a:rPr lang="en-US" sz="2400">
                <a:gradFill>
                  <a:gsLst>
                    <a:gs pos="2917">
                      <a:schemeClr val="tx1"/>
                    </a:gs>
                    <a:gs pos="30000">
                      <a:schemeClr val="tx1"/>
                    </a:gs>
                  </a:gsLst>
                  <a:lin ang="5400000" scaled="0"/>
                </a:gradFill>
              </a:rPr>
              <a:t>: Split sentence into tokens and turns tokens into numbers. </a:t>
            </a:r>
          </a:p>
        </p:txBody>
      </p:sp>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Tree>
    <p:extLst>
      <p:ext uri="{BB962C8B-B14F-4D97-AF65-F5344CB8AC3E}">
        <p14:creationId xmlns:p14="http://schemas.microsoft.com/office/powerpoint/2010/main" val="6209830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506970" y="6409093"/>
            <a:ext cx="10528460" cy="369332"/>
          </a:xfrm>
          <a:prstGeom prst="rect">
            <a:avLst/>
          </a:prstGeom>
          <a:noFill/>
        </p:spPr>
        <p:txBody>
          <a:bodyPr wrap="square" lIns="0" tIns="0" rIns="0" bIns="0" rtlCol="0">
            <a:spAutoFit/>
          </a:bodyPr>
          <a:lstStyle/>
          <a:p>
            <a:pPr algn="l"/>
            <a:r>
              <a:rPr lang="en-US" sz="2400">
                <a:gradFill>
                  <a:gsLst>
                    <a:gs pos="2917">
                      <a:schemeClr val="tx1"/>
                    </a:gs>
                    <a:gs pos="30000">
                      <a:schemeClr val="tx1"/>
                    </a:gs>
                  </a:gsLst>
                  <a:lin ang="5400000" scaled="0"/>
                </a:gradFill>
              </a:rPr>
              <a:t>2</a:t>
            </a:r>
            <a:r>
              <a:rPr lang="en-US" sz="2400" baseline="30000">
                <a:gradFill>
                  <a:gsLst>
                    <a:gs pos="2917">
                      <a:schemeClr val="tx1"/>
                    </a:gs>
                    <a:gs pos="30000">
                      <a:schemeClr val="tx1"/>
                    </a:gs>
                  </a:gsLst>
                  <a:lin ang="5400000" scaled="0"/>
                </a:gradFill>
              </a:rPr>
              <a:t>nd</a:t>
            </a:r>
            <a:r>
              <a:rPr lang="en-US" sz="2400">
                <a:gradFill>
                  <a:gsLst>
                    <a:gs pos="2917">
                      <a:schemeClr val="tx1"/>
                    </a:gs>
                    <a:gs pos="30000">
                      <a:schemeClr val="tx1"/>
                    </a:gs>
                  </a:gsLst>
                  <a:lin ang="5400000" scaled="0"/>
                </a:gradFill>
              </a:rPr>
              <a:t>: Standardize the length of your embedding space. </a:t>
            </a:r>
          </a:p>
        </p:txBody>
      </p:sp>
      <p:cxnSp>
        <p:nvCxnSpPr>
          <p:cNvPr id="3" name="Straight Arrow Connector 2">
            <a:extLst>
              <a:ext uri="{FF2B5EF4-FFF2-40B4-BE49-F238E27FC236}">
                <a16:creationId xmlns:a16="http://schemas.microsoft.com/office/drawing/2014/main" id="{BCCDEEFC-B8C6-8AB9-97D2-F0A11E95F30F}"/>
              </a:ext>
            </a:extLst>
          </p:cNvPr>
          <p:cNvCxnSpPr>
            <a:cxnSpLocks/>
          </p:cNvCxnSpPr>
          <p:nvPr/>
        </p:nvCxnSpPr>
        <p:spPr>
          <a:xfrm>
            <a:off x="5412259" y="2253501"/>
            <a:ext cx="0" cy="3519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7">
            <a:extLst>
              <a:ext uri="{FF2B5EF4-FFF2-40B4-BE49-F238E27FC236}">
                <a16:creationId xmlns:a16="http://schemas.microsoft.com/office/drawing/2014/main" id="{D7A256F7-D5D9-5A84-A8E5-06EF8FB5477F}"/>
              </a:ext>
            </a:extLst>
          </p:cNvPr>
          <p:cNvGraphicFramePr>
            <a:graphicFrameLocks noGrp="1"/>
          </p:cNvGraphicFramePr>
          <p:nvPr/>
        </p:nvGraphicFramePr>
        <p:xfrm>
          <a:off x="2692894" y="2741880"/>
          <a:ext cx="5438730" cy="370840"/>
        </p:xfrm>
        <a:graphic>
          <a:graphicData uri="http://schemas.openxmlformats.org/drawingml/2006/table">
            <a:tbl>
              <a:tblPr firstRow="1" bandRow="1">
                <a:tableStyleId>{5C22544A-7EE6-4342-B048-85BDC9FD1C3A}</a:tableStyleId>
              </a:tblPr>
              <a:tblGrid>
                <a:gridCol w="543873">
                  <a:extLst>
                    <a:ext uri="{9D8B030D-6E8A-4147-A177-3AD203B41FA5}">
                      <a16:colId xmlns:a16="http://schemas.microsoft.com/office/drawing/2014/main" val="13312146"/>
                    </a:ext>
                  </a:extLst>
                </a:gridCol>
                <a:gridCol w="543873">
                  <a:extLst>
                    <a:ext uri="{9D8B030D-6E8A-4147-A177-3AD203B41FA5}">
                      <a16:colId xmlns:a16="http://schemas.microsoft.com/office/drawing/2014/main" val="1523059266"/>
                    </a:ext>
                  </a:extLst>
                </a:gridCol>
                <a:gridCol w="543873">
                  <a:extLst>
                    <a:ext uri="{9D8B030D-6E8A-4147-A177-3AD203B41FA5}">
                      <a16:colId xmlns:a16="http://schemas.microsoft.com/office/drawing/2014/main" val="1802355923"/>
                    </a:ext>
                  </a:extLst>
                </a:gridCol>
                <a:gridCol w="543873">
                  <a:extLst>
                    <a:ext uri="{9D8B030D-6E8A-4147-A177-3AD203B41FA5}">
                      <a16:colId xmlns:a16="http://schemas.microsoft.com/office/drawing/2014/main" val="446842530"/>
                    </a:ext>
                  </a:extLst>
                </a:gridCol>
                <a:gridCol w="543873">
                  <a:extLst>
                    <a:ext uri="{9D8B030D-6E8A-4147-A177-3AD203B41FA5}">
                      <a16:colId xmlns:a16="http://schemas.microsoft.com/office/drawing/2014/main" val="1827949286"/>
                    </a:ext>
                  </a:extLst>
                </a:gridCol>
                <a:gridCol w="543873">
                  <a:extLst>
                    <a:ext uri="{9D8B030D-6E8A-4147-A177-3AD203B41FA5}">
                      <a16:colId xmlns:a16="http://schemas.microsoft.com/office/drawing/2014/main" val="3482976512"/>
                    </a:ext>
                  </a:extLst>
                </a:gridCol>
                <a:gridCol w="543873">
                  <a:extLst>
                    <a:ext uri="{9D8B030D-6E8A-4147-A177-3AD203B41FA5}">
                      <a16:colId xmlns:a16="http://schemas.microsoft.com/office/drawing/2014/main" val="835819356"/>
                    </a:ext>
                  </a:extLst>
                </a:gridCol>
                <a:gridCol w="543873">
                  <a:extLst>
                    <a:ext uri="{9D8B030D-6E8A-4147-A177-3AD203B41FA5}">
                      <a16:colId xmlns:a16="http://schemas.microsoft.com/office/drawing/2014/main" val="259430193"/>
                    </a:ext>
                  </a:extLst>
                </a:gridCol>
                <a:gridCol w="543873">
                  <a:extLst>
                    <a:ext uri="{9D8B030D-6E8A-4147-A177-3AD203B41FA5}">
                      <a16:colId xmlns:a16="http://schemas.microsoft.com/office/drawing/2014/main" val="1811528942"/>
                    </a:ext>
                  </a:extLst>
                </a:gridCol>
                <a:gridCol w="543873">
                  <a:extLst>
                    <a:ext uri="{9D8B030D-6E8A-4147-A177-3AD203B41FA5}">
                      <a16:colId xmlns:a16="http://schemas.microsoft.com/office/drawing/2014/main" val="3824257437"/>
                    </a:ext>
                  </a:extLst>
                </a:gridCol>
              </a:tblGrid>
              <a:tr h="370840">
                <a:tc>
                  <a:txBody>
                    <a:bodyPr/>
                    <a:lstStyle/>
                    <a:p>
                      <a:pPr algn="ctr"/>
                      <a:r>
                        <a:rPr lang="en-US"/>
                        <a:t>27</a:t>
                      </a:r>
                    </a:p>
                  </a:txBody>
                  <a:tcPr/>
                </a:tc>
                <a:tc>
                  <a:txBody>
                    <a:bodyPr/>
                    <a:lstStyle/>
                    <a:p>
                      <a:pPr algn="ctr"/>
                      <a:r>
                        <a:rPr lang="en-US"/>
                        <a:t>24</a:t>
                      </a:r>
                    </a:p>
                  </a:txBody>
                  <a:tcPr/>
                </a:tc>
                <a:tc>
                  <a:txBody>
                    <a:bodyPr/>
                    <a:lstStyle/>
                    <a:p>
                      <a:pPr algn="ctr"/>
                      <a:r>
                        <a:rPr lang="en-US"/>
                        <a:t>30</a:t>
                      </a:r>
                    </a:p>
                  </a:txBody>
                  <a:tcPr/>
                </a:tc>
                <a:tc>
                  <a:txBody>
                    <a:bodyPr/>
                    <a:lstStyle/>
                    <a:p>
                      <a:pPr algn="ctr"/>
                      <a:r>
                        <a:rPr lang="en-US"/>
                        <a:t>31</a:t>
                      </a:r>
                    </a:p>
                  </a:txBody>
                  <a:tcPr/>
                </a:tc>
                <a:tc>
                  <a:txBody>
                    <a:bodyPr/>
                    <a:lstStyle/>
                    <a:p>
                      <a:pPr algn="ctr"/>
                      <a:r>
                        <a:rPr lang="en-US"/>
                        <a:t>23</a:t>
                      </a:r>
                    </a:p>
                  </a:txBody>
                  <a:tcPr/>
                </a:tc>
                <a:tc>
                  <a:txBody>
                    <a:bodyPr/>
                    <a:lstStyle/>
                    <a:p>
                      <a:pPr algn="ctr"/>
                      <a:r>
                        <a:rPr lang="en-US"/>
                        <a:t>28</a:t>
                      </a:r>
                    </a:p>
                  </a:txBody>
                  <a:tcPr/>
                </a:tc>
                <a:tc>
                  <a:txBody>
                    <a:bodyPr/>
                    <a:lstStyle/>
                    <a:p>
                      <a:pPr algn="ctr"/>
                      <a:r>
                        <a:rPr lang="en-US"/>
                        <a:t>29</a:t>
                      </a:r>
                    </a:p>
                  </a:txBody>
                  <a:tcPr/>
                </a:tc>
                <a:tc>
                  <a:txBody>
                    <a:bodyPr/>
                    <a:lstStyle/>
                    <a:p>
                      <a:pPr algn="ctr"/>
                      <a:r>
                        <a:rPr lang="en-US"/>
                        <a:t>25</a:t>
                      </a:r>
                    </a:p>
                  </a:txBody>
                  <a:tcPr/>
                </a:tc>
                <a:tc>
                  <a:txBody>
                    <a:bodyPr/>
                    <a:lstStyle/>
                    <a:p>
                      <a:pPr algn="ctr"/>
                      <a:r>
                        <a:rPr lang="en-US"/>
                        <a:t>26</a:t>
                      </a:r>
                    </a:p>
                  </a:txBody>
                  <a:tcPr/>
                </a:tc>
                <a:tc>
                  <a:txBody>
                    <a:bodyPr/>
                    <a:lstStyle/>
                    <a:p>
                      <a:pPr algn="ctr"/>
                      <a:r>
                        <a:rPr lang="en-US"/>
                        <a:t>0</a:t>
                      </a:r>
                    </a:p>
                  </a:txBody>
                  <a:tcPr/>
                </a:tc>
                <a:extLst>
                  <a:ext uri="{0D108BD9-81ED-4DB2-BD59-A6C34878D82A}">
                    <a16:rowId xmlns:a16="http://schemas.microsoft.com/office/drawing/2014/main" val="4242097806"/>
                  </a:ext>
                </a:extLst>
              </a:tr>
            </a:tbl>
          </a:graphicData>
        </a:graphic>
      </p:graphicFrame>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
        <p:nvSpPr>
          <p:cNvPr id="18" name="TextBox 17">
            <a:extLst>
              <a:ext uri="{FF2B5EF4-FFF2-40B4-BE49-F238E27FC236}">
                <a16:creationId xmlns:a16="http://schemas.microsoft.com/office/drawing/2014/main" id="{4A6DFC83-35CB-271B-EFD8-DA1652F0F41A}"/>
              </a:ext>
            </a:extLst>
          </p:cNvPr>
          <p:cNvSpPr txBox="1"/>
          <p:nvPr/>
        </p:nvSpPr>
        <p:spPr>
          <a:xfrm>
            <a:off x="8850194" y="2617941"/>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10-dimensional vector</a:t>
            </a:r>
          </a:p>
        </p:txBody>
      </p:sp>
    </p:spTree>
    <p:extLst>
      <p:ext uri="{BB962C8B-B14F-4D97-AF65-F5344CB8AC3E}">
        <p14:creationId xmlns:p14="http://schemas.microsoft.com/office/powerpoint/2010/main" val="37983431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40775" y="5088909"/>
            <a:ext cx="3549993" cy="1846659"/>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3</a:t>
            </a:r>
            <a:r>
              <a:rPr lang="en-US" sz="2400" baseline="30000">
                <a:gradFill>
                  <a:gsLst>
                    <a:gs pos="2917">
                      <a:schemeClr val="tx1"/>
                    </a:gs>
                    <a:gs pos="30000">
                      <a:schemeClr val="tx1"/>
                    </a:gs>
                  </a:gsLst>
                  <a:lin ang="5400000" scaled="0"/>
                </a:gradFill>
              </a:rPr>
              <a:t>rd</a:t>
            </a:r>
            <a:r>
              <a:rPr lang="en-US" sz="2400">
                <a:gradFill>
                  <a:gsLst>
                    <a:gs pos="2917">
                      <a:schemeClr val="tx1"/>
                    </a:gs>
                    <a:gs pos="30000">
                      <a:schemeClr val="tx1"/>
                    </a:gs>
                  </a:gsLst>
                  <a:lin ang="5400000" scaled="0"/>
                </a:gradFill>
              </a:rPr>
              <a:t>: Train your model to learn the semantic weights of those relationships.</a:t>
            </a:r>
          </a:p>
          <a:p>
            <a:pPr algn="l"/>
            <a:r>
              <a:rPr lang="en-US" sz="2400">
                <a:gradFill>
                  <a:gsLst>
                    <a:gs pos="2917">
                      <a:schemeClr val="tx1"/>
                    </a:gs>
                    <a:gs pos="30000">
                      <a:schemeClr val="tx1"/>
                    </a:gs>
                  </a:gsLst>
                  <a:lin ang="5400000" scaled="0"/>
                </a:gradFill>
              </a:rPr>
              <a:t>. </a:t>
            </a:r>
          </a:p>
        </p:txBody>
      </p:sp>
      <p:cxnSp>
        <p:nvCxnSpPr>
          <p:cNvPr id="3" name="Straight Arrow Connector 2">
            <a:extLst>
              <a:ext uri="{FF2B5EF4-FFF2-40B4-BE49-F238E27FC236}">
                <a16:creationId xmlns:a16="http://schemas.microsoft.com/office/drawing/2014/main" id="{BCCDEEFC-B8C6-8AB9-97D2-F0A11E95F30F}"/>
              </a:ext>
            </a:extLst>
          </p:cNvPr>
          <p:cNvCxnSpPr>
            <a:cxnSpLocks/>
          </p:cNvCxnSpPr>
          <p:nvPr/>
        </p:nvCxnSpPr>
        <p:spPr>
          <a:xfrm>
            <a:off x="5412259" y="2253501"/>
            <a:ext cx="0" cy="3519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7">
            <a:extLst>
              <a:ext uri="{FF2B5EF4-FFF2-40B4-BE49-F238E27FC236}">
                <a16:creationId xmlns:a16="http://schemas.microsoft.com/office/drawing/2014/main" id="{D7A256F7-D5D9-5A84-A8E5-06EF8FB5477F}"/>
              </a:ext>
            </a:extLst>
          </p:cNvPr>
          <p:cNvGraphicFramePr>
            <a:graphicFrameLocks noGrp="1"/>
          </p:cNvGraphicFramePr>
          <p:nvPr/>
        </p:nvGraphicFramePr>
        <p:xfrm>
          <a:off x="2692894" y="2741880"/>
          <a:ext cx="5438730" cy="370840"/>
        </p:xfrm>
        <a:graphic>
          <a:graphicData uri="http://schemas.openxmlformats.org/drawingml/2006/table">
            <a:tbl>
              <a:tblPr firstRow="1" bandRow="1">
                <a:tableStyleId>{5C22544A-7EE6-4342-B048-85BDC9FD1C3A}</a:tableStyleId>
              </a:tblPr>
              <a:tblGrid>
                <a:gridCol w="543873">
                  <a:extLst>
                    <a:ext uri="{9D8B030D-6E8A-4147-A177-3AD203B41FA5}">
                      <a16:colId xmlns:a16="http://schemas.microsoft.com/office/drawing/2014/main" val="13312146"/>
                    </a:ext>
                  </a:extLst>
                </a:gridCol>
                <a:gridCol w="543873">
                  <a:extLst>
                    <a:ext uri="{9D8B030D-6E8A-4147-A177-3AD203B41FA5}">
                      <a16:colId xmlns:a16="http://schemas.microsoft.com/office/drawing/2014/main" val="1523059266"/>
                    </a:ext>
                  </a:extLst>
                </a:gridCol>
                <a:gridCol w="543873">
                  <a:extLst>
                    <a:ext uri="{9D8B030D-6E8A-4147-A177-3AD203B41FA5}">
                      <a16:colId xmlns:a16="http://schemas.microsoft.com/office/drawing/2014/main" val="1802355923"/>
                    </a:ext>
                  </a:extLst>
                </a:gridCol>
                <a:gridCol w="543873">
                  <a:extLst>
                    <a:ext uri="{9D8B030D-6E8A-4147-A177-3AD203B41FA5}">
                      <a16:colId xmlns:a16="http://schemas.microsoft.com/office/drawing/2014/main" val="446842530"/>
                    </a:ext>
                  </a:extLst>
                </a:gridCol>
                <a:gridCol w="543873">
                  <a:extLst>
                    <a:ext uri="{9D8B030D-6E8A-4147-A177-3AD203B41FA5}">
                      <a16:colId xmlns:a16="http://schemas.microsoft.com/office/drawing/2014/main" val="1827949286"/>
                    </a:ext>
                  </a:extLst>
                </a:gridCol>
                <a:gridCol w="543873">
                  <a:extLst>
                    <a:ext uri="{9D8B030D-6E8A-4147-A177-3AD203B41FA5}">
                      <a16:colId xmlns:a16="http://schemas.microsoft.com/office/drawing/2014/main" val="3482976512"/>
                    </a:ext>
                  </a:extLst>
                </a:gridCol>
                <a:gridCol w="543873">
                  <a:extLst>
                    <a:ext uri="{9D8B030D-6E8A-4147-A177-3AD203B41FA5}">
                      <a16:colId xmlns:a16="http://schemas.microsoft.com/office/drawing/2014/main" val="835819356"/>
                    </a:ext>
                  </a:extLst>
                </a:gridCol>
                <a:gridCol w="543873">
                  <a:extLst>
                    <a:ext uri="{9D8B030D-6E8A-4147-A177-3AD203B41FA5}">
                      <a16:colId xmlns:a16="http://schemas.microsoft.com/office/drawing/2014/main" val="259430193"/>
                    </a:ext>
                  </a:extLst>
                </a:gridCol>
                <a:gridCol w="543873">
                  <a:extLst>
                    <a:ext uri="{9D8B030D-6E8A-4147-A177-3AD203B41FA5}">
                      <a16:colId xmlns:a16="http://schemas.microsoft.com/office/drawing/2014/main" val="1811528942"/>
                    </a:ext>
                  </a:extLst>
                </a:gridCol>
                <a:gridCol w="543873">
                  <a:extLst>
                    <a:ext uri="{9D8B030D-6E8A-4147-A177-3AD203B41FA5}">
                      <a16:colId xmlns:a16="http://schemas.microsoft.com/office/drawing/2014/main" val="3824257437"/>
                    </a:ext>
                  </a:extLst>
                </a:gridCol>
              </a:tblGrid>
              <a:tr h="370840">
                <a:tc>
                  <a:txBody>
                    <a:bodyPr/>
                    <a:lstStyle/>
                    <a:p>
                      <a:pPr algn="ctr"/>
                      <a:r>
                        <a:rPr lang="en-US"/>
                        <a:t>27</a:t>
                      </a:r>
                    </a:p>
                  </a:txBody>
                  <a:tcPr/>
                </a:tc>
                <a:tc>
                  <a:txBody>
                    <a:bodyPr/>
                    <a:lstStyle/>
                    <a:p>
                      <a:pPr algn="ctr"/>
                      <a:r>
                        <a:rPr lang="en-US"/>
                        <a:t>24</a:t>
                      </a:r>
                    </a:p>
                  </a:txBody>
                  <a:tcPr/>
                </a:tc>
                <a:tc>
                  <a:txBody>
                    <a:bodyPr/>
                    <a:lstStyle/>
                    <a:p>
                      <a:pPr algn="ctr"/>
                      <a:r>
                        <a:rPr lang="en-US"/>
                        <a:t>30</a:t>
                      </a:r>
                    </a:p>
                  </a:txBody>
                  <a:tcPr/>
                </a:tc>
                <a:tc>
                  <a:txBody>
                    <a:bodyPr/>
                    <a:lstStyle/>
                    <a:p>
                      <a:pPr algn="ctr"/>
                      <a:r>
                        <a:rPr lang="en-US"/>
                        <a:t>31</a:t>
                      </a:r>
                    </a:p>
                  </a:txBody>
                  <a:tcPr/>
                </a:tc>
                <a:tc>
                  <a:txBody>
                    <a:bodyPr/>
                    <a:lstStyle/>
                    <a:p>
                      <a:pPr algn="ctr"/>
                      <a:r>
                        <a:rPr lang="en-US"/>
                        <a:t>23</a:t>
                      </a:r>
                    </a:p>
                  </a:txBody>
                  <a:tcPr/>
                </a:tc>
                <a:tc>
                  <a:txBody>
                    <a:bodyPr/>
                    <a:lstStyle/>
                    <a:p>
                      <a:pPr algn="ctr"/>
                      <a:r>
                        <a:rPr lang="en-US"/>
                        <a:t>28</a:t>
                      </a:r>
                    </a:p>
                  </a:txBody>
                  <a:tcPr/>
                </a:tc>
                <a:tc>
                  <a:txBody>
                    <a:bodyPr/>
                    <a:lstStyle/>
                    <a:p>
                      <a:pPr algn="ctr"/>
                      <a:r>
                        <a:rPr lang="en-US"/>
                        <a:t>29</a:t>
                      </a:r>
                    </a:p>
                  </a:txBody>
                  <a:tcPr/>
                </a:tc>
                <a:tc>
                  <a:txBody>
                    <a:bodyPr/>
                    <a:lstStyle/>
                    <a:p>
                      <a:pPr algn="ctr"/>
                      <a:r>
                        <a:rPr lang="en-US"/>
                        <a:t>25</a:t>
                      </a:r>
                    </a:p>
                  </a:txBody>
                  <a:tcPr/>
                </a:tc>
                <a:tc>
                  <a:txBody>
                    <a:bodyPr/>
                    <a:lstStyle/>
                    <a:p>
                      <a:pPr algn="ctr"/>
                      <a:r>
                        <a:rPr lang="en-US"/>
                        <a:t>26</a:t>
                      </a:r>
                    </a:p>
                  </a:txBody>
                  <a:tcPr/>
                </a:tc>
                <a:tc>
                  <a:txBody>
                    <a:bodyPr/>
                    <a:lstStyle/>
                    <a:p>
                      <a:pPr algn="ctr"/>
                      <a:r>
                        <a:rPr lang="en-US"/>
                        <a:t>0</a:t>
                      </a:r>
                    </a:p>
                  </a:txBody>
                  <a:tcPr/>
                </a:tc>
                <a:extLst>
                  <a:ext uri="{0D108BD9-81ED-4DB2-BD59-A6C34878D82A}">
                    <a16:rowId xmlns:a16="http://schemas.microsoft.com/office/drawing/2014/main" val="4242097806"/>
                  </a:ext>
                </a:extLst>
              </a:tr>
            </a:tbl>
          </a:graphicData>
        </a:graphic>
      </p:graphicFrame>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
        <p:nvSpPr>
          <p:cNvPr id="18" name="TextBox 17">
            <a:extLst>
              <a:ext uri="{FF2B5EF4-FFF2-40B4-BE49-F238E27FC236}">
                <a16:creationId xmlns:a16="http://schemas.microsoft.com/office/drawing/2014/main" id="{4A6DFC83-35CB-271B-EFD8-DA1652F0F41A}"/>
              </a:ext>
            </a:extLst>
          </p:cNvPr>
          <p:cNvSpPr txBox="1"/>
          <p:nvPr/>
        </p:nvSpPr>
        <p:spPr>
          <a:xfrm>
            <a:off x="8850194" y="2617941"/>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10-dimensional vector</a:t>
            </a:r>
          </a:p>
        </p:txBody>
      </p:sp>
      <p:cxnSp>
        <p:nvCxnSpPr>
          <p:cNvPr id="2" name="Straight Arrow Connector 1">
            <a:extLst>
              <a:ext uri="{FF2B5EF4-FFF2-40B4-BE49-F238E27FC236}">
                <a16:creationId xmlns:a16="http://schemas.microsoft.com/office/drawing/2014/main" id="{94B238DE-AA99-282C-1BF6-A78C7726965F}"/>
              </a:ext>
            </a:extLst>
          </p:cNvPr>
          <p:cNvCxnSpPr>
            <a:cxnSpLocks/>
          </p:cNvCxnSpPr>
          <p:nvPr/>
        </p:nvCxnSpPr>
        <p:spPr>
          <a:xfrm>
            <a:off x="5412259" y="3253043"/>
            <a:ext cx="2294606" cy="778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588F765-EB06-70A2-9577-0666EAD41B25}"/>
              </a:ext>
            </a:extLst>
          </p:cNvPr>
          <p:cNvGrpSpPr/>
          <p:nvPr/>
        </p:nvGrpSpPr>
        <p:grpSpPr>
          <a:xfrm>
            <a:off x="7921218" y="3369959"/>
            <a:ext cx="1808712" cy="1477877"/>
            <a:chOff x="4395216" y="1897002"/>
            <a:chExt cx="4799076" cy="3609274"/>
          </a:xfrm>
        </p:grpSpPr>
        <p:cxnSp>
          <p:nvCxnSpPr>
            <p:cNvPr id="29" name="Straight Connector 28">
              <a:extLst>
                <a:ext uri="{FF2B5EF4-FFF2-40B4-BE49-F238E27FC236}">
                  <a16:creationId xmlns:a16="http://schemas.microsoft.com/office/drawing/2014/main" id="{5746BDCD-DC75-0B98-0300-46BCCD46BC32}"/>
                </a:ext>
              </a:extLst>
            </p:cNvPr>
            <p:cNvCxnSpPr>
              <a:cxnSpLocks/>
            </p:cNvCxnSpPr>
            <p:nvPr/>
          </p:nvCxnSpPr>
          <p:spPr>
            <a:xfrm flipV="1">
              <a:off x="4710684" y="2188464"/>
              <a:ext cx="1385316" cy="57912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86E20B-9C05-20B3-6B92-270C1AE391B6}"/>
                </a:ext>
              </a:extLst>
            </p:cNvPr>
            <p:cNvCxnSpPr>
              <a:cxnSpLocks/>
            </p:cNvCxnSpPr>
            <p:nvPr/>
          </p:nvCxnSpPr>
          <p:spPr>
            <a:xfrm>
              <a:off x="4706874" y="2767584"/>
              <a:ext cx="1389126" cy="438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5A6196-118D-44E4-BD44-87E6B629D31D}"/>
                </a:ext>
              </a:extLst>
            </p:cNvPr>
            <p:cNvCxnSpPr>
              <a:cxnSpLocks/>
            </p:cNvCxnSpPr>
            <p:nvPr/>
          </p:nvCxnSpPr>
          <p:spPr>
            <a:xfrm>
              <a:off x="4706874" y="2767584"/>
              <a:ext cx="1389126" cy="14128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4668A9-D5DB-64CB-E2E7-3390C60E9DA9}"/>
                </a:ext>
              </a:extLst>
            </p:cNvPr>
            <p:cNvCxnSpPr>
              <a:cxnSpLocks/>
            </p:cNvCxnSpPr>
            <p:nvPr/>
          </p:nvCxnSpPr>
          <p:spPr>
            <a:xfrm>
              <a:off x="4706874" y="2767584"/>
              <a:ext cx="1389126" cy="24384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AD61A0-D5F8-6C7E-7328-1EBD7DF7CAD9}"/>
                </a:ext>
              </a:extLst>
            </p:cNvPr>
            <p:cNvCxnSpPr>
              <a:cxnSpLocks/>
            </p:cNvCxnSpPr>
            <p:nvPr/>
          </p:nvCxnSpPr>
          <p:spPr>
            <a:xfrm flipV="1">
              <a:off x="4692396" y="3202718"/>
              <a:ext cx="1407414" cy="505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DB1E8-C962-F560-C666-2889263365D3}"/>
                </a:ext>
              </a:extLst>
            </p:cNvPr>
            <p:cNvCxnSpPr>
              <a:cxnSpLocks/>
            </p:cNvCxnSpPr>
            <p:nvPr/>
          </p:nvCxnSpPr>
          <p:spPr>
            <a:xfrm>
              <a:off x="4688586" y="3708686"/>
              <a:ext cx="1421892" cy="47171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556034-0504-CECB-11A2-3CF1BDD19179}"/>
                </a:ext>
              </a:extLst>
            </p:cNvPr>
            <p:cNvCxnSpPr>
              <a:cxnSpLocks/>
            </p:cNvCxnSpPr>
            <p:nvPr/>
          </p:nvCxnSpPr>
          <p:spPr>
            <a:xfrm>
              <a:off x="4688586" y="3708686"/>
              <a:ext cx="1421892" cy="14972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716292-1135-FE04-9C4F-48BE68124007}"/>
                </a:ext>
              </a:extLst>
            </p:cNvPr>
            <p:cNvCxnSpPr>
              <a:cxnSpLocks/>
            </p:cNvCxnSpPr>
            <p:nvPr/>
          </p:nvCxnSpPr>
          <p:spPr>
            <a:xfrm flipV="1">
              <a:off x="4688586" y="2180265"/>
              <a:ext cx="1418082" cy="152842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0BFDA7-B69C-649A-9DC2-A32EDAEF369A}"/>
                </a:ext>
              </a:extLst>
            </p:cNvPr>
            <p:cNvCxnSpPr>
              <a:cxnSpLocks/>
            </p:cNvCxnSpPr>
            <p:nvPr/>
          </p:nvCxnSpPr>
          <p:spPr>
            <a:xfrm flipV="1">
              <a:off x="4694682" y="4180396"/>
              <a:ext cx="1401318" cy="44805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50DFFD-1D3E-EE86-DD9A-B8FD75D8A9A6}"/>
                </a:ext>
              </a:extLst>
            </p:cNvPr>
            <p:cNvCxnSpPr>
              <a:cxnSpLocks/>
            </p:cNvCxnSpPr>
            <p:nvPr/>
          </p:nvCxnSpPr>
          <p:spPr>
            <a:xfrm>
              <a:off x="4690872" y="4628452"/>
              <a:ext cx="1401318" cy="56083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D88DEE2-B5AA-E781-24C7-869CAD998D63}"/>
                </a:ext>
              </a:extLst>
            </p:cNvPr>
            <p:cNvCxnSpPr>
              <a:cxnSpLocks/>
            </p:cNvCxnSpPr>
            <p:nvPr/>
          </p:nvCxnSpPr>
          <p:spPr>
            <a:xfrm flipV="1">
              <a:off x="4690872" y="3202718"/>
              <a:ext cx="1408938" cy="14257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382BB8-6A2F-1791-65BC-73319B62FF09}"/>
                </a:ext>
              </a:extLst>
            </p:cNvPr>
            <p:cNvCxnSpPr>
              <a:cxnSpLocks/>
            </p:cNvCxnSpPr>
            <p:nvPr/>
          </p:nvCxnSpPr>
          <p:spPr>
            <a:xfrm flipV="1">
              <a:off x="4690872" y="2176493"/>
              <a:ext cx="1415796" cy="24519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AA23D33-9167-82D8-8DA7-2F559D3ECA00}"/>
                </a:ext>
              </a:extLst>
            </p:cNvPr>
            <p:cNvSpPr/>
            <p:nvPr/>
          </p:nvSpPr>
          <p:spPr>
            <a:xfrm>
              <a:off x="4395216" y="2447544"/>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D9791535-326B-72A4-CE51-7D9499CC4D07}"/>
                </a:ext>
              </a:extLst>
            </p:cNvPr>
            <p:cNvSpPr/>
            <p:nvPr/>
          </p:nvSpPr>
          <p:spPr>
            <a:xfrm>
              <a:off x="4395216" y="3385598"/>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a:extLst>
                <a:ext uri="{FF2B5EF4-FFF2-40B4-BE49-F238E27FC236}">
                  <a16:creationId xmlns:a16="http://schemas.microsoft.com/office/drawing/2014/main" id="{D27CE968-B125-A588-4551-A7AEB17057EB}"/>
                </a:ext>
              </a:extLst>
            </p:cNvPr>
            <p:cNvSpPr/>
            <p:nvPr/>
          </p:nvSpPr>
          <p:spPr>
            <a:xfrm>
              <a:off x="4395216" y="4323652"/>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4" name="Straight Connector 43">
              <a:extLst>
                <a:ext uri="{FF2B5EF4-FFF2-40B4-BE49-F238E27FC236}">
                  <a16:creationId xmlns:a16="http://schemas.microsoft.com/office/drawing/2014/main" id="{BCA4EAB6-055E-238E-A6B7-01C68F45D039}"/>
                </a:ext>
              </a:extLst>
            </p:cNvPr>
            <p:cNvCxnSpPr>
              <a:cxnSpLocks/>
            </p:cNvCxnSpPr>
            <p:nvPr/>
          </p:nvCxnSpPr>
          <p:spPr>
            <a:xfrm>
              <a:off x="6082284" y="2209070"/>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5F125A-F46E-F1CC-C5B7-5A5D8A9A5D87}"/>
                </a:ext>
              </a:extLst>
            </p:cNvPr>
            <p:cNvCxnSpPr>
              <a:cxnSpLocks/>
            </p:cNvCxnSpPr>
            <p:nvPr/>
          </p:nvCxnSpPr>
          <p:spPr>
            <a:xfrm>
              <a:off x="6078474" y="2209070"/>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B9CD3F-34C8-E15A-D57C-7CED428655F3}"/>
                </a:ext>
              </a:extLst>
            </p:cNvPr>
            <p:cNvCxnSpPr>
              <a:cxnSpLocks/>
            </p:cNvCxnSpPr>
            <p:nvPr/>
          </p:nvCxnSpPr>
          <p:spPr>
            <a:xfrm>
              <a:off x="6078474" y="2209070"/>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826CAB-9958-F234-D2F5-D33D0AE56FA0}"/>
                </a:ext>
              </a:extLst>
            </p:cNvPr>
            <p:cNvCxnSpPr>
              <a:cxnSpLocks/>
            </p:cNvCxnSpPr>
            <p:nvPr/>
          </p:nvCxnSpPr>
          <p:spPr>
            <a:xfrm>
              <a:off x="6078474" y="2209070"/>
              <a:ext cx="1422654" cy="299691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05988EE-C9E6-E498-9994-AB87C5ADF6F3}"/>
                </a:ext>
              </a:extLst>
            </p:cNvPr>
            <p:cNvCxnSpPr>
              <a:cxnSpLocks/>
            </p:cNvCxnSpPr>
            <p:nvPr/>
          </p:nvCxnSpPr>
          <p:spPr>
            <a:xfrm flipV="1">
              <a:off x="6072378" y="4221755"/>
              <a:ext cx="1412748" cy="97434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300A74-A250-28C6-B99E-4133BA7929D1}"/>
                </a:ext>
              </a:extLst>
            </p:cNvPr>
            <p:cNvCxnSpPr>
              <a:cxnSpLocks/>
            </p:cNvCxnSpPr>
            <p:nvPr/>
          </p:nvCxnSpPr>
          <p:spPr>
            <a:xfrm flipV="1">
              <a:off x="6072378" y="3185811"/>
              <a:ext cx="1433322" cy="20102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32D384-280D-1DFC-5B82-49229054330B}"/>
                </a:ext>
              </a:extLst>
            </p:cNvPr>
            <p:cNvCxnSpPr>
              <a:cxnSpLocks/>
            </p:cNvCxnSpPr>
            <p:nvPr/>
          </p:nvCxnSpPr>
          <p:spPr>
            <a:xfrm flipV="1">
              <a:off x="6086475" y="2206009"/>
              <a:ext cx="1412367" cy="299009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C557C4-E28A-B944-8B62-CA107A87A493}"/>
                </a:ext>
              </a:extLst>
            </p:cNvPr>
            <p:cNvCxnSpPr>
              <a:cxnSpLocks/>
            </p:cNvCxnSpPr>
            <p:nvPr/>
          </p:nvCxnSpPr>
          <p:spPr>
            <a:xfrm>
              <a:off x="6073140" y="3195735"/>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DDAA42C-E2D7-CC1C-E4BF-53F59E2DA87C}"/>
                </a:ext>
              </a:extLst>
            </p:cNvPr>
            <p:cNvCxnSpPr>
              <a:cxnSpLocks/>
            </p:cNvCxnSpPr>
            <p:nvPr/>
          </p:nvCxnSpPr>
          <p:spPr>
            <a:xfrm>
              <a:off x="6073140" y="3195735"/>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833770-8EA7-F19A-C5BA-A25B6D3C5DF8}"/>
                </a:ext>
              </a:extLst>
            </p:cNvPr>
            <p:cNvCxnSpPr>
              <a:cxnSpLocks/>
            </p:cNvCxnSpPr>
            <p:nvPr/>
          </p:nvCxnSpPr>
          <p:spPr>
            <a:xfrm flipV="1">
              <a:off x="6073140" y="2209069"/>
              <a:ext cx="1422654" cy="98666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7411A0-B3A4-60B1-0CE8-F57AC32490A4}"/>
                </a:ext>
              </a:extLst>
            </p:cNvPr>
            <p:cNvCxnSpPr>
              <a:cxnSpLocks/>
            </p:cNvCxnSpPr>
            <p:nvPr/>
          </p:nvCxnSpPr>
          <p:spPr>
            <a:xfrm>
              <a:off x="6073140"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0664B7-8FA1-4480-BE2C-AA490B294E98}"/>
                </a:ext>
              </a:extLst>
            </p:cNvPr>
            <p:cNvCxnSpPr>
              <a:cxnSpLocks/>
            </p:cNvCxnSpPr>
            <p:nvPr/>
          </p:nvCxnSpPr>
          <p:spPr>
            <a:xfrm>
              <a:off x="6088380" y="420855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215EFB-A799-2F72-356A-7762D56CF320}"/>
                </a:ext>
              </a:extLst>
            </p:cNvPr>
            <p:cNvCxnSpPr>
              <a:cxnSpLocks/>
            </p:cNvCxnSpPr>
            <p:nvPr/>
          </p:nvCxnSpPr>
          <p:spPr>
            <a:xfrm>
              <a:off x="6076188" y="5202206"/>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0FD281-0829-9B54-A507-D9660C608330}"/>
                </a:ext>
              </a:extLst>
            </p:cNvPr>
            <p:cNvCxnSpPr>
              <a:cxnSpLocks/>
            </p:cNvCxnSpPr>
            <p:nvPr/>
          </p:nvCxnSpPr>
          <p:spPr>
            <a:xfrm>
              <a:off x="6080760" y="4194906"/>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958557-7F25-5E9B-6FAD-060D0CC4CE17}"/>
                </a:ext>
              </a:extLst>
            </p:cNvPr>
            <p:cNvCxnSpPr>
              <a:cxnSpLocks/>
            </p:cNvCxnSpPr>
            <p:nvPr/>
          </p:nvCxnSpPr>
          <p:spPr>
            <a:xfrm flipV="1">
              <a:off x="6080760" y="3192631"/>
              <a:ext cx="1418082" cy="1002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EB7501-C5D3-49F2-502B-0BB613284213}"/>
                </a:ext>
              </a:extLst>
            </p:cNvPr>
            <p:cNvCxnSpPr>
              <a:cxnSpLocks/>
            </p:cNvCxnSpPr>
            <p:nvPr/>
          </p:nvCxnSpPr>
          <p:spPr>
            <a:xfrm flipV="1">
              <a:off x="6080760" y="2201520"/>
              <a:ext cx="1411224" cy="199338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516CD1C-1881-80F9-2311-01805269D9C9}"/>
                </a:ext>
              </a:extLst>
            </p:cNvPr>
            <p:cNvCxnSpPr>
              <a:cxnSpLocks/>
            </p:cNvCxnSpPr>
            <p:nvPr/>
          </p:nvCxnSpPr>
          <p:spPr>
            <a:xfrm>
              <a:off x="7485126"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D589C1-1C9F-953C-CC9E-261B461FA1F2}"/>
                </a:ext>
              </a:extLst>
            </p:cNvPr>
            <p:cNvCxnSpPr>
              <a:cxnSpLocks/>
            </p:cNvCxnSpPr>
            <p:nvPr/>
          </p:nvCxnSpPr>
          <p:spPr>
            <a:xfrm>
              <a:off x="7480554" y="3189633"/>
              <a:ext cx="1405890" cy="10234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738EEE-E0CE-6BE9-2B1E-2CCD7A712CA4}"/>
                </a:ext>
              </a:extLst>
            </p:cNvPr>
            <p:cNvCxnSpPr>
              <a:cxnSpLocks/>
            </p:cNvCxnSpPr>
            <p:nvPr/>
          </p:nvCxnSpPr>
          <p:spPr>
            <a:xfrm>
              <a:off x="7485126" y="4207562"/>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A571FB-1586-08A4-D21C-3B28903EBD9B}"/>
                </a:ext>
              </a:extLst>
            </p:cNvPr>
            <p:cNvCxnSpPr>
              <a:cxnSpLocks/>
            </p:cNvCxnSpPr>
            <p:nvPr/>
          </p:nvCxnSpPr>
          <p:spPr>
            <a:xfrm flipV="1">
              <a:off x="7485888" y="3201837"/>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DDF08E5-E868-6735-9140-0C81FB31ACF7}"/>
                </a:ext>
              </a:extLst>
            </p:cNvPr>
            <p:cNvSpPr/>
            <p:nvPr/>
          </p:nvSpPr>
          <p:spPr>
            <a:xfrm>
              <a:off x="5788152"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Oval 64">
              <a:extLst>
                <a:ext uri="{FF2B5EF4-FFF2-40B4-BE49-F238E27FC236}">
                  <a16:creationId xmlns:a16="http://schemas.microsoft.com/office/drawing/2014/main" id="{DBDC5978-4285-D4EE-F026-BD756FC3E363}"/>
                </a:ext>
              </a:extLst>
            </p:cNvPr>
            <p:cNvSpPr/>
            <p:nvPr/>
          </p:nvSpPr>
          <p:spPr>
            <a:xfrm>
              <a:off x="5788152"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Oval 65">
              <a:extLst>
                <a:ext uri="{FF2B5EF4-FFF2-40B4-BE49-F238E27FC236}">
                  <a16:creationId xmlns:a16="http://schemas.microsoft.com/office/drawing/2014/main" id="{F3E5A88E-12EE-8BD3-D4DF-BC9FDD5D3944}"/>
                </a:ext>
              </a:extLst>
            </p:cNvPr>
            <p:cNvSpPr/>
            <p:nvPr/>
          </p:nvSpPr>
          <p:spPr>
            <a:xfrm>
              <a:off x="5788152"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Oval 66">
              <a:extLst>
                <a:ext uri="{FF2B5EF4-FFF2-40B4-BE49-F238E27FC236}">
                  <a16:creationId xmlns:a16="http://schemas.microsoft.com/office/drawing/2014/main" id="{DD01856E-BE22-AD0D-1A92-5597757BDEBF}"/>
                </a:ext>
              </a:extLst>
            </p:cNvPr>
            <p:cNvSpPr/>
            <p:nvPr/>
          </p:nvSpPr>
          <p:spPr>
            <a:xfrm>
              <a:off x="5788152"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Oval 67">
              <a:extLst>
                <a:ext uri="{FF2B5EF4-FFF2-40B4-BE49-F238E27FC236}">
                  <a16:creationId xmlns:a16="http://schemas.microsoft.com/office/drawing/2014/main" id="{BCC5DED9-1D44-0316-7B68-79E4F5F81E1A}"/>
                </a:ext>
              </a:extLst>
            </p:cNvPr>
            <p:cNvSpPr/>
            <p:nvPr/>
          </p:nvSpPr>
          <p:spPr>
            <a:xfrm>
              <a:off x="7181088"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Oval 68">
              <a:extLst>
                <a:ext uri="{FF2B5EF4-FFF2-40B4-BE49-F238E27FC236}">
                  <a16:creationId xmlns:a16="http://schemas.microsoft.com/office/drawing/2014/main" id="{524CAE53-C5A4-8CB1-369C-71A1D23C8428}"/>
                </a:ext>
              </a:extLst>
            </p:cNvPr>
            <p:cNvSpPr/>
            <p:nvPr/>
          </p:nvSpPr>
          <p:spPr>
            <a:xfrm>
              <a:off x="7181088"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Connector 69">
              <a:extLst>
                <a:ext uri="{FF2B5EF4-FFF2-40B4-BE49-F238E27FC236}">
                  <a16:creationId xmlns:a16="http://schemas.microsoft.com/office/drawing/2014/main" id="{09EB825D-7FCA-19EA-6BF9-36E704F63B52}"/>
                </a:ext>
              </a:extLst>
            </p:cNvPr>
            <p:cNvCxnSpPr>
              <a:cxnSpLocks/>
            </p:cNvCxnSpPr>
            <p:nvPr/>
          </p:nvCxnSpPr>
          <p:spPr>
            <a:xfrm>
              <a:off x="7478268" y="2212275"/>
              <a:ext cx="1408176" cy="200077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A074843-DA20-7715-079E-C3C5A3335138}"/>
                </a:ext>
              </a:extLst>
            </p:cNvPr>
            <p:cNvCxnSpPr>
              <a:cxnSpLocks/>
            </p:cNvCxnSpPr>
            <p:nvPr/>
          </p:nvCxnSpPr>
          <p:spPr>
            <a:xfrm>
              <a:off x="7473696" y="2199190"/>
              <a:ext cx="1422654" cy="100264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5B6FF0-7C5B-BABF-6F89-16143C1BA249}"/>
                </a:ext>
              </a:extLst>
            </p:cNvPr>
            <p:cNvCxnSpPr>
              <a:cxnSpLocks/>
            </p:cNvCxnSpPr>
            <p:nvPr/>
          </p:nvCxnSpPr>
          <p:spPr>
            <a:xfrm flipV="1">
              <a:off x="7485126" y="3192631"/>
              <a:ext cx="1411224" cy="20057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7D4CE9-1102-9ED9-E838-AE2F938F1C1E}"/>
                </a:ext>
              </a:extLst>
            </p:cNvPr>
            <p:cNvCxnSpPr>
              <a:cxnSpLocks/>
            </p:cNvCxnSpPr>
            <p:nvPr/>
          </p:nvCxnSpPr>
          <p:spPr>
            <a:xfrm flipV="1">
              <a:off x="7485888" y="4192699"/>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0A5759C1-D27D-C5B5-4FB6-6B7F5BF0BAEA}"/>
                </a:ext>
              </a:extLst>
            </p:cNvPr>
            <p:cNvSpPr/>
            <p:nvPr/>
          </p:nvSpPr>
          <p:spPr>
            <a:xfrm>
              <a:off x="7181088"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Oval 74">
              <a:extLst>
                <a:ext uri="{FF2B5EF4-FFF2-40B4-BE49-F238E27FC236}">
                  <a16:creationId xmlns:a16="http://schemas.microsoft.com/office/drawing/2014/main" id="{2AEF6A10-8292-C4C9-FAC5-BA7B13D67BF5}"/>
                </a:ext>
              </a:extLst>
            </p:cNvPr>
            <p:cNvSpPr/>
            <p:nvPr/>
          </p:nvSpPr>
          <p:spPr>
            <a:xfrm>
              <a:off x="7181088"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Oval 75">
              <a:extLst>
                <a:ext uri="{FF2B5EF4-FFF2-40B4-BE49-F238E27FC236}">
                  <a16:creationId xmlns:a16="http://schemas.microsoft.com/office/drawing/2014/main" id="{E65CA6CF-FA01-21A1-009F-32FA34E159D3}"/>
                </a:ext>
              </a:extLst>
            </p:cNvPr>
            <p:cNvSpPr/>
            <p:nvPr/>
          </p:nvSpPr>
          <p:spPr>
            <a:xfrm>
              <a:off x="8567166" y="2902420"/>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Oval 76">
              <a:extLst>
                <a:ext uri="{FF2B5EF4-FFF2-40B4-BE49-F238E27FC236}">
                  <a16:creationId xmlns:a16="http://schemas.microsoft.com/office/drawing/2014/main" id="{1B5EF223-3935-23C8-BD97-3A53A9612019}"/>
                </a:ext>
              </a:extLst>
            </p:cNvPr>
            <p:cNvSpPr/>
            <p:nvPr/>
          </p:nvSpPr>
          <p:spPr>
            <a:xfrm>
              <a:off x="8578596" y="3896277"/>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78" name="TextBox 77">
            <a:extLst>
              <a:ext uri="{FF2B5EF4-FFF2-40B4-BE49-F238E27FC236}">
                <a16:creationId xmlns:a16="http://schemas.microsoft.com/office/drawing/2014/main" id="{1CF9A8C9-3D80-B2DB-CC77-45CAF7AC9831}"/>
              </a:ext>
            </a:extLst>
          </p:cNvPr>
          <p:cNvSpPr txBox="1"/>
          <p:nvPr/>
        </p:nvSpPr>
        <p:spPr>
          <a:xfrm>
            <a:off x="9967861" y="3980879"/>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Weighted parameters</a:t>
            </a:r>
          </a:p>
        </p:txBody>
      </p:sp>
      <p:sp>
        <p:nvSpPr>
          <p:cNvPr id="79" name="TextBox 78">
            <a:extLst>
              <a:ext uri="{FF2B5EF4-FFF2-40B4-BE49-F238E27FC236}">
                <a16:creationId xmlns:a16="http://schemas.microsoft.com/office/drawing/2014/main" id="{D2EA09D4-C0B9-14C4-4A56-D7CB4B5215F2}"/>
              </a:ext>
            </a:extLst>
          </p:cNvPr>
          <p:cNvSpPr txBox="1"/>
          <p:nvPr/>
        </p:nvSpPr>
        <p:spPr>
          <a:xfrm>
            <a:off x="6617588" y="3356589"/>
            <a:ext cx="112591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x W</a:t>
            </a:r>
          </a:p>
        </p:txBody>
      </p:sp>
      <p:cxnSp>
        <p:nvCxnSpPr>
          <p:cNvPr id="86" name="Straight Connector 85">
            <a:extLst>
              <a:ext uri="{FF2B5EF4-FFF2-40B4-BE49-F238E27FC236}">
                <a16:creationId xmlns:a16="http://schemas.microsoft.com/office/drawing/2014/main" id="{DA85BF88-DE19-2178-EA40-EA069D73468F}"/>
              </a:ext>
            </a:extLst>
          </p:cNvPr>
          <p:cNvCxnSpPr>
            <a:cxnSpLocks/>
          </p:cNvCxnSpPr>
          <p:nvPr/>
        </p:nvCxnSpPr>
        <p:spPr>
          <a:xfrm>
            <a:off x="3828534" y="3779321"/>
            <a:ext cx="0" cy="2596765"/>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629C3AD-CCB2-19B7-922B-F6EFD7510F73}"/>
              </a:ext>
            </a:extLst>
          </p:cNvPr>
          <p:cNvCxnSpPr>
            <a:cxnSpLocks/>
          </p:cNvCxnSpPr>
          <p:nvPr/>
        </p:nvCxnSpPr>
        <p:spPr>
          <a:xfrm flipH="1">
            <a:off x="3803482" y="6376086"/>
            <a:ext cx="25968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AAC495B-6EA2-011A-0BD4-6AFAD0A640BA}"/>
              </a:ext>
            </a:extLst>
          </p:cNvPr>
          <p:cNvSpPr txBox="1"/>
          <p:nvPr/>
        </p:nvSpPr>
        <p:spPr>
          <a:xfrm>
            <a:off x="4178756" y="3951653"/>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he</a:t>
            </a:r>
          </a:p>
        </p:txBody>
      </p:sp>
      <p:sp>
        <p:nvSpPr>
          <p:cNvPr id="91" name="TextBox 90">
            <a:extLst>
              <a:ext uri="{FF2B5EF4-FFF2-40B4-BE49-F238E27FC236}">
                <a16:creationId xmlns:a16="http://schemas.microsoft.com/office/drawing/2014/main" id="{B9CFC11D-41FE-5C06-77D1-0AF9F5184F4B}"/>
              </a:ext>
            </a:extLst>
          </p:cNvPr>
          <p:cNvSpPr txBox="1"/>
          <p:nvPr/>
        </p:nvSpPr>
        <p:spPr>
          <a:xfrm>
            <a:off x="4505343" y="4156081"/>
            <a:ext cx="45962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she</a:t>
            </a:r>
          </a:p>
        </p:txBody>
      </p:sp>
      <p:sp>
        <p:nvSpPr>
          <p:cNvPr id="92" name="TextBox 91">
            <a:extLst>
              <a:ext uri="{FF2B5EF4-FFF2-40B4-BE49-F238E27FC236}">
                <a16:creationId xmlns:a16="http://schemas.microsoft.com/office/drawing/2014/main" id="{8744172D-A5E9-4918-DA15-B98192EC02FF}"/>
              </a:ext>
            </a:extLst>
          </p:cNvPr>
          <p:cNvSpPr txBox="1"/>
          <p:nvPr/>
        </p:nvSpPr>
        <p:spPr>
          <a:xfrm>
            <a:off x="4956282" y="4928435"/>
            <a:ext cx="68649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iced</a:t>
            </a:r>
          </a:p>
        </p:txBody>
      </p:sp>
      <p:sp>
        <p:nvSpPr>
          <p:cNvPr id="93" name="TextBox 92">
            <a:extLst>
              <a:ext uri="{FF2B5EF4-FFF2-40B4-BE49-F238E27FC236}">
                <a16:creationId xmlns:a16="http://schemas.microsoft.com/office/drawing/2014/main" id="{2F3700CA-9CE2-DA6E-209B-45C3BD962A1C}"/>
              </a:ext>
            </a:extLst>
          </p:cNvPr>
          <p:cNvSpPr txBox="1"/>
          <p:nvPr/>
        </p:nvSpPr>
        <p:spPr>
          <a:xfrm>
            <a:off x="5794403" y="4529713"/>
            <a:ext cx="70397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coffee</a:t>
            </a:r>
          </a:p>
        </p:txBody>
      </p:sp>
      <p:sp>
        <p:nvSpPr>
          <p:cNvPr id="94" name="TextBox 93">
            <a:extLst>
              <a:ext uri="{FF2B5EF4-FFF2-40B4-BE49-F238E27FC236}">
                <a16:creationId xmlns:a16="http://schemas.microsoft.com/office/drawing/2014/main" id="{C6A21567-8482-ADF6-2B29-BBDB66288F18}"/>
              </a:ext>
            </a:extLst>
          </p:cNvPr>
          <p:cNvSpPr txBox="1"/>
          <p:nvPr/>
        </p:nvSpPr>
        <p:spPr>
          <a:xfrm>
            <a:off x="5935711" y="4769926"/>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tea</a:t>
            </a:r>
          </a:p>
        </p:txBody>
      </p:sp>
      <p:sp>
        <p:nvSpPr>
          <p:cNvPr id="95" name="TextBox 94">
            <a:extLst>
              <a:ext uri="{FF2B5EF4-FFF2-40B4-BE49-F238E27FC236}">
                <a16:creationId xmlns:a16="http://schemas.microsoft.com/office/drawing/2014/main" id="{5B50F0C1-4FE0-BEDA-AD99-5FE7A42D61D8}"/>
              </a:ext>
            </a:extLst>
          </p:cNvPr>
          <p:cNvSpPr txBox="1"/>
          <p:nvPr/>
        </p:nvSpPr>
        <p:spPr>
          <a:xfrm>
            <a:off x="4136329" y="5844949"/>
            <a:ext cx="57651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had</a:t>
            </a:r>
          </a:p>
        </p:txBody>
      </p:sp>
      <p:sp>
        <p:nvSpPr>
          <p:cNvPr id="96" name="TextBox 95">
            <a:extLst>
              <a:ext uri="{FF2B5EF4-FFF2-40B4-BE49-F238E27FC236}">
                <a16:creationId xmlns:a16="http://schemas.microsoft.com/office/drawing/2014/main" id="{611A660B-4026-3284-5682-DA61BDFD90DD}"/>
              </a:ext>
            </a:extLst>
          </p:cNvPr>
          <p:cNvSpPr txBox="1"/>
          <p:nvPr/>
        </p:nvSpPr>
        <p:spPr>
          <a:xfrm>
            <a:off x="4526658" y="5571859"/>
            <a:ext cx="79909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drank</a:t>
            </a:r>
          </a:p>
        </p:txBody>
      </p:sp>
      <p:sp>
        <p:nvSpPr>
          <p:cNvPr id="99" name="TextBox 98">
            <a:extLst>
              <a:ext uri="{FF2B5EF4-FFF2-40B4-BE49-F238E27FC236}">
                <a16:creationId xmlns:a16="http://schemas.microsoft.com/office/drawing/2014/main" id="{41684636-176B-F85D-4632-50AC04C4609E}"/>
              </a:ext>
            </a:extLst>
          </p:cNvPr>
          <p:cNvSpPr txBox="1"/>
          <p:nvPr/>
        </p:nvSpPr>
        <p:spPr>
          <a:xfrm>
            <a:off x="6000014" y="5542556"/>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t>
            </a:r>
          </a:p>
        </p:txBody>
      </p:sp>
      <p:cxnSp>
        <p:nvCxnSpPr>
          <p:cNvPr id="100" name="Straight Arrow Connector 99">
            <a:extLst>
              <a:ext uri="{FF2B5EF4-FFF2-40B4-BE49-F238E27FC236}">
                <a16:creationId xmlns:a16="http://schemas.microsoft.com/office/drawing/2014/main" id="{DA1DDAD5-AED3-F098-F31C-666D9C052DA8}"/>
              </a:ext>
            </a:extLst>
          </p:cNvPr>
          <p:cNvCxnSpPr>
            <a:cxnSpLocks/>
          </p:cNvCxnSpPr>
          <p:nvPr/>
        </p:nvCxnSpPr>
        <p:spPr>
          <a:xfrm flipH="1">
            <a:off x="6559562" y="4996448"/>
            <a:ext cx="2004096" cy="9842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A66260D-606F-8A1E-A493-EE8F24324496}"/>
              </a:ext>
            </a:extLst>
          </p:cNvPr>
          <p:cNvSpPr txBox="1"/>
          <p:nvPr/>
        </p:nvSpPr>
        <p:spPr>
          <a:xfrm>
            <a:off x="7561610" y="5687734"/>
            <a:ext cx="112591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490847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Context matters</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7" name="TextBox 76">
            <a:extLst>
              <a:ext uri="{FF2B5EF4-FFF2-40B4-BE49-F238E27FC236}">
                <a16:creationId xmlns:a16="http://schemas.microsoft.com/office/drawing/2014/main" id="{CB3B4457-0DA6-12A9-266B-11CC97FEF085}"/>
              </a:ext>
            </a:extLst>
          </p:cNvPr>
          <p:cNvSpPr txBox="1"/>
          <p:nvPr/>
        </p:nvSpPr>
        <p:spPr>
          <a:xfrm>
            <a:off x="3534404" y="1090007"/>
            <a:ext cx="3614057"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She </a:t>
            </a:r>
            <a:r>
              <a:rPr lang="en-US" sz="3600" b="1">
                <a:solidFill>
                  <a:schemeClr val="accent1"/>
                </a:solidFill>
              </a:rPr>
              <a:t>had</a:t>
            </a:r>
            <a:r>
              <a:rPr lang="en-US" sz="3600" b="1">
                <a:gradFill>
                  <a:gsLst>
                    <a:gs pos="2917">
                      <a:schemeClr val="tx1"/>
                    </a:gs>
                    <a:gs pos="30000">
                      <a:schemeClr val="tx1"/>
                    </a:gs>
                  </a:gsLst>
                  <a:lin ang="5400000" scaled="0"/>
                </a:gradFill>
              </a:rPr>
              <a:t> </a:t>
            </a:r>
            <a:r>
              <a:rPr lang="en-US" sz="3600" b="1">
                <a:solidFill>
                  <a:schemeClr val="accent2"/>
                </a:solidFill>
              </a:rPr>
              <a:t>coffee</a:t>
            </a:r>
          </a:p>
        </p:txBody>
      </p:sp>
      <p:sp>
        <p:nvSpPr>
          <p:cNvPr id="78" name="TextBox 77">
            <a:extLst>
              <a:ext uri="{FF2B5EF4-FFF2-40B4-BE49-F238E27FC236}">
                <a16:creationId xmlns:a16="http://schemas.microsoft.com/office/drawing/2014/main" id="{59F923CF-612A-073C-5FE8-26C99543530A}"/>
              </a:ext>
            </a:extLst>
          </p:cNvPr>
          <p:cNvSpPr txBox="1"/>
          <p:nvPr/>
        </p:nvSpPr>
        <p:spPr>
          <a:xfrm>
            <a:off x="7498774" y="1090007"/>
            <a:ext cx="4165401"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She </a:t>
            </a:r>
            <a:r>
              <a:rPr lang="en-US" sz="3600" b="1">
                <a:solidFill>
                  <a:schemeClr val="accent1"/>
                </a:solidFill>
              </a:rPr>
              <a:t>had</a:t>
            </a:r>
            <a:r>
              <a:rPr lang="en-US" sz="3600" b="1">
                <a:gradFill>
                  <a:gsLst>
                    <a:gs pos="2917">
                      <a:schemeClr val="tx1"/>
                    </a:gs>
                    <a:gs pos="30000">
                      <a:schemeClr val="tx1"/>
                    </a:gs>
                  </a:gsLst>
                  <a:lin ang="5400000" scaled="0"/>
                </a:gradFill>
              </a:rPr>
              <a:t> </a:t>
            </a:r>
            <a:r>
              <a:rPr lang="en-US" sz="3600" b="1">
                <a:solidFill>
                  <a:schemeClr val="accent4"/>
                </a:solidFill>
              </a:rPr>
              <a:t>strength</a:t>
            </a:r>
            <a:r>
              <a:rPr lang="en-US" sz="3600" b="1">
                <a:gradFill>
                  <a:gsLst>
                    <a:gs pos="2917">
                      <a:schemeClr val="tx1"/>
                    </a:gs>
                    <a:gs pos="30000">
                      <a:schemeClr val="tx1"/>
                    </a:gs>
                  </a:gsLst>
                  <a:lin ang="5400000" scaled="0"/>
                </a:gradFill>
              </a:rPr>
              <a:t> </a:t>
            </a:r>
          </a:p>
        </p:txBody>
      </p:sp>
      <p:sp>
        <p:nvSpPr>
          <p:cNvPr id="79" name="Arrow: Curved Left 78">
            <a:extLst>
              <a:ext uri="{FF2B5EF4-FFF2-40B4-BE49-F238E27FC236}">
                <a16:creationId xmlns:a16="http://schemas.microsoft.com/office/drawing/2014/main" id="{09AF1D76-5EEB-9E54-4DA8-83A66F5699EA}"/>
              </a:ext>
            </a:extLst>
          </p:cNvPr>
          <p:cNvSpPr/>
          <p:nvPr/>
        </p:nvSpPr>
        <p:spPr bwMode="auto">
          <a:xfrm rot="5400000">
            <a:off x="5156765" y="1265273"/>
            <a:ext cx="369332" cy="1057407"/>
          </a:xfrm>
          <a:prstGeom prst="curved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Arrow: Curved Left 79">
            <a:extLst>
              <a:ext uri="{FF2B5EF4-FFF2-40B4-BE49-F238E27FC236}">
                <a16:creationId xmlns:a16="http://schemas.microsoft.com/office/drawing/2014/main" id="{E1C2ED91-147E-6760-E09C-0A27E6554D3F}"/>
              </a:ext>
            </a:extLst>
          </p:cNvPr>
          <p:cNvSpPr/>
          <p:nvPr/>
        </p:nvSpPr>
        <p:spPr bwMode="auto">
          <a:xfrm rot="5400000">
            <a:off x="9283810" y="1299968"/>
            <a:ext cx="369332" cy="1057407"/>
          </a:xfrm>
          <a:prstGeom prst="curved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Arrow: Right 81">
            <a:extLst>
              <a:ext uri="{FF2B5EF4-FFF2-40B4-BE49-F238E27FC236}">
                <a16:creationId xmlns:a16="http://schemas.microsoft.com/office/drawing/2014/main" id="{4249B9FE-982B-65D8-C4A6-54929B0C5768}"/>
              </a:ext>
            </a:extLst>
          </p:cNvPr>
          <p:cNvSpPr/>
          <p:nvPr/>
        </p:nvSpPr>
        <p:spPr bwMode="auto">
          <a:xfrm rot="5400000">
            <a:off x="4643962" y="2153909"/>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Cloud 82">
            <a:extLst>
              <a:ext uri="{FF2B5EF4-FFF2-40B4-BE49-F238E27FC236}">
                <a16:creationId xmlns:a16="http://schemas.microsoft.com/office/drawing/2014/main" id="{79807122-D0E7-89B2-7CCF-91C539ED7FD3}"/>
              </a:ext>
            </a:extLst>
          </p:cNvPr>
          <p:cNvSpPr/>
          <p:nvPr/>
        </p:nvSpPr>
        <p:spPr bwMode="auto">
          <a:xfrm>
            <a:off x="4022973" y="2970042"/>
            <a:ext cx="2732049" cy="1763485"/>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a:gradFill>
                  <a:gsLst>
                    <a:gs pos="2917">
                      <a:schemeClr val="tx1"/>
                    </a:gs>
                    <a:gs pos="30000">
                      <a:schemeClr val="tx1"/>
                    </a:gs>
                  </a:gsLst>
                  <a:lin ang="5400000" scaled="0"/>
                </a:gradFill>
              </a:rPr>
              <a:t>Semantic space</a:t>
            </a:r>
          </a:p>
        </p:txBody>
      </p:sp>
      <p:sp>
        <p:nvSpPr>
          <p:cNvPr id="84" name="Arrow: Right 83">
            <a:extLst>
              <a:ext uri="{FF2B5EF4-FFF2-40B4-BE49-F238E27FC236}">
                <a16:creationId xmlns:a16="http://schemas.microsoft.com/office/drawing/2014/main" id="{F5B065C6-26F8-EF1B-763F-F5700A1D0A8C}"/>
              </a:ext>
            </a:extLst>
          </p:cNvPr>
          <p:cNvSpPr/>
          <p:nvPr/>
        </p:nvSpPr>
        <p:spPr bwMode="auto">
          <a:xfrm rot="5400000">
            <a:off x="4643962" y="4986566"/>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C0D64638-5D6A-248E-30D8-582BEDEA0F3B}"/>
              </a:ext>
            </a:extLst>
          </p:cNvPr>
          <p:cNvSpPr txBox="1"/>
          <p:nvPr/>
        </p:nvSpPr>
        <p:spPr>
          <a:xfrm>
            <a:off x="990600" y="2013338"/>
            <a:ext cx="2667000" cy="923330"/>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Encoder: </a:t>
            </a:r>
            <a:r>
              <a:rPr lang="en-US" sz="2000">
                <a:gradFill>
                  <a:gsLst>
                    <a:gs pos="2917">
                      <a:schemeClr val="tx1"/>
                    </a:gs>
                    <a:gs pos="30000">
                      <a:schemeClr val="tx1"/>
                    </a:gs>
                  </a:gsLst>
                  <a:lin ang="5400000" scaled="0"/>
                </a:gradFill>
              </a:rPr>
              <a:t>encode a sequence of words into a complex idea</a:t>
            </a:r>
          </a:p>
        </p:txBody>
      </p:sp>
      <p:sp>
        <p:nvSpPr>
          <p:cNvPr id="86" name="TextBox 85">
            <a:extLst>
              <a:ext uri="{FF2B5EF4-FFF2-40B4-BE49-F238E27FC236}">
                <a16:creationId xmlns:a16="http://schemas.microsoft.com/office/drawing/2014/main" id="{10B758AA-111A-9EA5-6493-FD20E1B5ED0B}"/>
              </a:ext>
            </a:extLst>
          </p:cNvPr>
          <p:cNvSpPr txBox="1"/>
          <p:nvPr/>
        </p:nvSpPr>
        <p:spPr>
          <a:xfrm>
            <a:off x="7330180" y="3258557"/>
            <a:ext cx="2667000"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Compute with that idea in </a:t>
            </a:r>
            <a:r>
              <a:rPr lang="en-US" sz="2000" b="1">
                <a:gradFill>
                  <a:gsLst>
                    <a:gs pos="2917">
                      <a:schemeClr val="tx1"/>
                    </a:gs>
                    <a:gs pos="30000">
                      <a:schemeClr val="tx1"/>
                    </a:gs>
                  </a:gsLst>
                  <a:lin ang="5400000" scaled="0"/>
                </a:gradFill>
              </a:rPr>
              <a:t>SEMANTIC SPACE</a:t>
            </a:r>
          </a:p>
        </p:txBody>
      </p:sp>
      <p:sp>
        <p:nvSpPr>
          <p:cNvPr id="87" name="TextBox 86">
            <a:extLst>
              <a:ext uri="{FF2B5EF4-FFF2-40B4-BE49-F238E27FC236}">
                <a16:creationId xmlns:a16="http://schemas.microsoft.com/office/drawing/2014/main" id="{BCDBD1E6-56F8-8903-15FF-494D49098530}"/>
              </a:ext>
            </a:extLst>
          </p:cNvPr>
          <p:cNvSpPr txBox="1"/>
          <p:nvPr/>
        </p:nvSpPr>
        <p:spPr>
          <a:xfrm>
            <a:off x="990600" y="4844663"/>
            <a:ext cx="2667000"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Decoder: </a:t>
            </a:r>
            <a:r>
              <a:rPr lang="en-US" sz="2000">
                <a:gradFill>
                  <a:gsLst>
                    <a:gs pos="2917">
                      <a:schemeClr val="tx1"/>
                    </a:gs>
                    <a:gs pos="30000">
                      <a:schemeClr val="tx1"/>
                    </a:gs>
                  </a:gsLst>
                  <a:lin ang="5400000" scaled="0"/>
                </a:gradFill>
              </a:rPr>
              <a:t>decode back into your desired input</a:t>
            </a:r>
          </a:p>
        </p:txBody>
      </p:sp>
      <p:sp>
        <p:nvSpPr>
          <p:cNvPr id="88" name="TextBox 87">
            <a:extLst>
              <a:ext uri="{FF2B5EF4-FFF2-40B4-BE49-F238E27FC236}">
                <a16:creationId xmlns:a16="http://schemas.microsoft.com/office/drawing/2014/main" id="{6C1CE2AA-EA81-465C-49E3-3B89229CF366}"/>
              </a:ext>
            </a:extLst>
          </p:cNvPr>
          <p:cNvSpPr txBox="1"/>
          <p:nvPr/>
        </p:nvSpPr>
        <p:spPr>
          <a:xfrm>
            <a:off x="3233728" y="5815448"/>
            <a:ext cx="4300278"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Lei </a:t>
            </a:r>
            <a:r>
              <a:rPr lang="en-US" sz="3600" b="1">
                <a:solidFill>
                  <a:schemeClr val="accent1"/>
                </a:solidFill>
              </a:rPr>
              <a:t>ha </a:t>
            </a:r>
            <a:r>
              <a:rPr lang="en-US" sz="3600" b="1" err="1">
                <a:solidFill>
                  <a:schemeClr val="accent1"/>
                </a:solidFill>
              </a:rPr>
              <a:t>preso</a:t>
            </a:r>
            <a:r>
              <a:rPr lang="en-US" sz="3600" b="1">
                <a:solidFill>
                  <a:schemeClr val="accent1"/>
                </a:solidFill>
              </a:rPr>
              <a:t> </a:t>
            </a:r>
            <a:r>
              <a:rPr lang="en-US" sz="3600" b="1">
                <a:solidFill>
                  <a:schemeClr val="accent2"/>
                </a:solidFill>
              </a:rPr>
              <a:t>il </a:t>
            </a:r>
            <a:r>
              <a:rPr lang="en-US" sz="3600" b="1" err="1">
                <a:solidFill>
                  <a:schemeClr val="accent2"/>
                </a:solidFill>
              </a:rPr>
              <a:t>caffé</a:t>
            </a:r>
            <a:endParaRPr lang="en-US" sz="3600" b="1">
              <a:solidFill>
                <a:schemeClr val="accent2"/>
              </a:solidFill>
            </a:endParaRPr>
          </a:p>
        </p:txBody>
      </p:sp>
      <p:sp>
        <p:nvSpPr>
          <p:cNvPr id="89" name="Arrow: Right 88">
            <a:extLst>
              <a:ext uri="{FF2B5EF4-FFF2-40B4-BE49-F238E27FC236}">
                <a16:creationId xmlns:a16="http://schemas.microsoft.com/office/drawing/2014/main" id="{E664F9E8-3275-E5D9-C1F5-7398C193DAAB}"/>
              </a:ext>
            </a:extLst>
          </p:cNvPr>
          <p:cNvSpPr/>
          <p:nvPr/>
        </p:nvSpPr>
        <p:spPr bwMode="auto">
          <a:xfrm rot="16200000">
            <a:off x="5478089" y="2127143"/>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Arrow: Right 89">
            <a:extLst>
              <a:ext uri="{FF2B5EF4-FFF2-40B4-BE49-F238E27FC236}">
                <a16:creationId xmlns:a16="http://schemas.microsoft.com/office/drawing/2014/main" id="{831A4474-B36D-D3FC-99CE-2FD46B25A93A}"/>
              </a:ext>
            </a:extLst>
          </p:cNvPr>
          <p:cNvSpPr/>
          <p:nvPr/>
        </p:nvSpPr>
        <p:spPr bwMode="auto">
          <a:xfrm rot="16200000">
            <a:off x="5471351" y="4956828"/>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Not Equal 90">
            <a:extLst>
              <a:ext uri="{FF2B5EF4-FFF2-40B4-BE49-F238E27FC236}">
                <a16:creationId xmlns:a16="http://schemas.microsoft.com/office/drawing/2014/main" id="{A2C7D58A-835B-6D52-0FDE-F446BB4861CB}"/>
              </a:ext>
            </a:extLst>
          </p:cNvPr>
          <p:cNvSpPr/>
          <p:nvPr/>
        </p:nvSpPr>
        <p:spPr bwMode="auto">
          <a:xfrm>
            <a:off x="6847114" y="1240971"/>
            <a:ext cx="483066" cy="368339"/>
          </a:xfrm>
          <a:prstGeom prst="mathNot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Not Equal 1">
            <a:extLst>
              <a:ext uri="{FF2B5EF4-FFF2-40B4-BE49-F238E27FC236}">
                <a16:creationId xmlns:a16="http://schemas.microsoft.com/office/drawing/2014/main" id="{F3FE287A-A120-8850-0892-D44BCECBCD93}"/>
              </a:ext>
            </a:extLst>
          </p:cNvPr>
          <p:cNvSpPr/>
          <p:nvPr/>
        </p:nvSpPr>
        <p:spPr bwMode="auto">
          <a:xfrm>
            <a:off x="7726024" y="5941884"/>
            <a:ext cx="483066" cy="368339"/>
          </a:xfrm>
          <a:prstGeom prst="mathNot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4841548-807C-2128-3F45-1ED1E33EFC33}"/>
              </a:ext>
            </a:extLst>
          </p:cNvPr>
          <p:cNvSpPr txBox="1"/>
          <p:nvPr/>
        </p:nvSpPr>
        <p:spPr>
          <a:xfrm>
            <a:off x="8438686" y="5838975"/>
            <a:ext cx="4300278"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Lei </a:t>
            </a:r>
            <a:r>
              <a:rPr lang="en-US" sz="3600" b="1">
                <a:solidFill>
                  <a:schemeClr val="accent1"/>
                </a:solidFill>
              </a:rPr>
              <a:t>ha </a:t>
            </a:r>
            <a:r>
              <a:rPr lang="en-US" sz="3600" b="1">
                <a:solidFill>
                  <a:schemeClr val="accent4"/>
                </a:solidFill>
              </a:rPr>
              <a:t>forza</a:t>
            </a:r>
          </a:p>
        </p:txBody>
      </p:sp>
    </p:spTree>
    <p:extLst>
      <p:ext uri="{BB962C8B-B14F-4D97-AF65-F5344CB8AC3E}">
        <p14:creationId xmlns:p14="http://schemas.microsoft.com/office/powerpoint/2010/main" val="2685622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6879" y="1794098"/>
            <a:ext cx="10423324" cy="1354217"/>
          </a:xfrm>
        </p:spPr>
        <p:txBody>
          <a:bodyPr/>
          <a:lstStyle/>
          <a:p>
            <a:r>
              <a:rPr lang="en-US" sz="4400" b="1" i="0" dirty="0">
                <a:solidFill>
                  <a:schemeClr val="accent1">
                    <a:lumMod val="60000"/>
                    <a:lumOff val="40000"/>
                  </a:schemeClr>
                </a:solidFill>
                <a:effectLst/>
                <a:highlight>
                  <a:srgbClr val="000000"/>
                </a:highlight>
                <a:latin typeface="-apple-system"/>
              </a:rPr>
              <a:t>A Gentle Introduction to AI on Azure &amp; Machine Learning</a:t>
            </a:r>
            <a:endParaRPr lang="en-US" sz="4400" dirty="0">
              <a:solidFill>
                <a:schemeClr val="accent1">
                  <a:lumMod val="60000"/>
                  <a:lumOff val="40000"/>
                </a:schemeClr>
              </a:solidFill>
              <a:highlight>
                <a:srgbClr val="000000"/>
              </a:highlight>
            </a:endParaRP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What’s new in Transformers model?</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59DE7702-7387-D448-F5CC-D6280AEAC8E2}"/>
              </a:ext>
            </a:extLst>
          </p:cNvPr>
          <p:cNvSpPr txBox="1"/>
          <p:nvPr/>
        </p:nvSpPr>
        <p:spPr>
          <a:xfrm>
            <a:off x="1398946" y="1444201"/>
            <a:ext cx="9835111" cy="1661993"/>
          </a:xfrm>
          <a:prstGeom prst="rect">
            <a:avLst/>
          </a:prstGeom>
          <a:noFill/>
        </p:spPr>
        <p:txBody>
          <a:bodyPr wrap="square" lIns="0" tIns="0" rIns="0" bIns="0" rtlCol="0">
            <a:spAutoFit/>
          </a:bodyPr>
          <a:lstStyle/>
          <a:p>
            <a:pPr algn="ctr"/>
            <a:r>
              <a:rPr lang="en-US" sz="3600">
                <a:solidFill>
                  <a:schemeClr val="accent1"/>
                </a:solidFill>
              </a:rPr>
              <a:t>Mary</a:t>
            </a:r>
            <a:r>
              <a:rPr lang="en-US" sz="3600">
                <a:gradFill>
                  <a:gsLst>
                    <a:gs pos="2917">
                      <a:schemeClr val="tx1"/>
                    </a:gs>
                    <a:gs pos="30000">
                      <a:schemeClr val="tx1"/>
                    </a:gs>
                  </a:gsLst>
                  <a:lin ang="5400000" scaled="0"/>
                </a:gradFill>
              </a:rPr>
              <a:t> already had had coffee that morning, so </a:t>
            </a:r>
            <a:r>
              <a:rPr lang="en-US" sz="3600">
                <a:solidFill>
                  <a:schemeClr val="accent1"/>
                </a:solidFill>
              </a:rPr>
              <a:t>she</a:t>
            </a:r>
            <a:r>
              <a:rPr lang="en-US" sz="3600">
                <a:gradFill>
                  <a:gsLst>
                    <a:gs pos="2917">
                      <a:schemeClr val="tx1"/>
                    </a:gs>
                    <a:gs pos="30000">
                      <a:schemeClr val="tx1"/>
                    </a:gs>
                  </a:gsLst>
                  <a:lin ang="5400000" scaled="0"/>
                </a:gradFill>
              </a:rPr>
              <a:t> </a:t>
            </a:r>
            <a:r>
              <a:rPr lang="en-US" sz="3600">
                <a:solidFill>
                  <a:schemeClr val="accent1"/>
                </a:solidFill>
              </a:rPr>
              <a:t>didn’t accept </a:t>
            </a:r>
            <a:r>
              <a:rPr lang="en-US" sz="3600">
                <a:gradFill>
                  <a:gsLst>
                    <a:gs pos="2917">
                      <a:schemeClr val="tx1"/>
                    </a:gs>
                    <a:gs pos="30000">
                      <a:schemeClr val="tx1"/>
                    </a:gs>
                  </a:gsLst>
                  <a:lin ang="5400000" scaled="0"/>
                </a:gradFill>
              </a:rPr>
              <a:t>a cup of iced </a:t>
            </a:r>
            <a:r>
              <a:rPr lang="en-US" sz="3600">
                <a:solidFill>
                  <a:schemeClr val="accent1"/>
                </a:solidFill>
              </a:rPr>
              <a:t>coffee</a:t>
            </a:r>
            <a:r>
              <a:rPr lang="en-US" sz="3600">
                <a:gradFill>
                  <a:gsLst>
                    <a:gs pos="2917">
                      <a:schemeClr val="tx1"/>
                    </a:gs>
                    <a:gs pos="30000">
                      <a:schemeClr val="tx1"/>
                    </a:gs>
                  </a:gsLst>
                  <a:lin ang="5400000" scaled="0"/>
                </a:gradFill>
              </a:rPr>
              <a:t> his colleague offered her.</a:t>
            </a:r>
          </a:p>
        </p:txBody>
      </p:sp>
      <p:sp>
        <p:nvSpPr>
          <p:cNvPr id="5" name="TextBox 4">
            <a:extLst>
              <a:ext uri="{FF2B5EF4-FFF2-40B4-BE49-F238E27FC236}">
                <a16:creationId xmlns:a16="http://schemas.microsoft.com/office/drawing/2014/main" id="{928A2DA4-4D2F-91BA-0162-418DF6CBA8CA}"/>
              </a:ext>
            </a:extLst>
          </p:cNvPr>
          <p:cNvSpPr txBox="1"/>
          <p:nvPr/>
        </p:nvSpPr>
        <p:spPr>
          <a:xfrm>
            <a:off x="3141192" y="4310742"/>
            <a:ext cx="6259020" cy="430887"/>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Q. Why didn’t Mary accept the coffee?</a:t>
            </a:r>
          </a:p>
        </p:txBody>
      </p:sp>
      <p:sp>
        <p:nvSpPr>
          <p:cNvPr id="17" name="Arrow: Curved Left 16">
            <a:extLst>
              <a:ext uri="{FF2B5EF4-FFF2-40B4-BE49-F238E27FC236}">
                <a16:creationId xmlns:a16="http://schemas.microsoft.com/office/drawing/2014/main" id="{BDEB52DC-31E4-70AF-1A04-5860BE412958}"/>
              </a:ext>
            </a:extLst>
          </p:cNvPr>
          <p:cNvSpPr/>
          <p:nvPr/>
        </p:nvSpPr>
        <p:spPr bwMode="auto">
          <a:xfrm rot="7114988">
            <a:off x="1726945" y="2079456"/>
            <a:ext cx="509835" cy="1049866"/>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Curved Left 17">
            <a:extLst>
              <a:ext uri="{FF2B5EF4-FFF2-40B4-BE49-F238E27FC236}">
                <a16:creationId xmlns:a16="http://schemas.microsoft.com/office/drawing/2014/main" id="{E24B742B-7A96-6CCB-08C1-3EDBBA8A1854}"/>
              </a:ext>
            </a:extLst>
          </p:cNvPr>
          <p:cNvSpPr/>
          <p:nvPr/>
        </p:nvSpPr>
        <p:spPr bwMode="auto">
          <a:xfrm rot="16200000">
            <a:off x="3171628" y="209207"/>
            <a:ext cx="492443" cy="2241393"/>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BD61BDDB-17CE-EC8E-B473-2CD805E8AF24}"/>
              </a:ext>
            </a:extLst>
          </p:cNvPr>
          <p:cNvCxnSpPr>
            <a:cxnSpLocks/>
          </p:cNvCxnSpPr>
          <p:nvPr/>
        </p:nvCxnSpPr>
        <p:spPr>
          <a:xfrm>
            <a:off x="2196790" y="2501891"/>
            <a:ext cx="7471317"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C99F3E-8CAB-C680-84D1-34187105519F}"/>
              </a:ext>
            </a:extLst>
          </p:cNvPr>
          <p:cNvCxnSpPr>
            <a:cxnSpLocks/>
          </p:cNvCxnSpPr>
          <p:nvPr/>
        </p:nvCxnSpPr>
        <p:spPr>
          <a:xfrm>
            <a:off x="1668966" y="2018184"/>
            <a:ext cx="9203473"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Arrow: Curved Left 26">
            <a:extLst>
              <a:ext uri="{FF2B5EF4-FFF2-40B4-BE49-F238E27FC236}">
                <a16:creationId xmlns:a16="http://schemas.microsoft.com/office/drawing/2014/main" id="{61287587-E56E-877B-5A39-29E7DAA48259}"/>
              </a:ext>
            </a:extLst>
          </p:cNvPr>
          <p:cNvSpPr/>
          <p:nvPr/>
        </p:nvSpPr>
        <p:spPr bwMode="auto">
          <a:xfrm rot="16200000" flipH="1">
            <a:off x="6095151" y="379573"/>
            <a:ext cx="983193" cy="5761275"/>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E8F6BE5-A7F0-1659-9C12-F96541472FDA}"/>
              </a:ext>
            </a:extLst>
          </p:cNvPr>
          <p:cNvSpPr txBox="1"/>
          <p:nvPr/>
        </p:nvSpPr>
        <p:spPr>
          <a:xfrm>
            <a:off x="308517" y="5121065"/>
            <a:ext cx="11574965" cy="1477328"/>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Recurrent NNs are based on </a:t>
            </a:r>
            <a:r>
              <a:rPr lang="en-US" sz="2400" b="1">
                <a:gradFill>
                  <a:gsLst>
                    <a:gs pos="2917">
                      <a:schemeClr val="tx1"/>
                    </a:gs>
                    <a:gs pos="30000">
                      <a:schemeClr val="tx1"/>
                    </a:gs>
                  </a:gsLst>
                  <a:lin ang="5400000" scaled="0"/>
                </a:gradFill>
              </a:rPr>
              <a:t>windows of words </a:t>
            </a:r>
            <a:r>
              <a:rPr lang="en-US" sz="2400">
                <a:gradFill>
                  <a:gsLst>
                    <a:gs pos="2917">
                      <a:schemeClr val="tx1"/>
                    </a:gs>
                    <a:gs pos="30000">
                      <a:schemeClr val="tx1"/>
                    </a:gs>
                  </a:gsLst>
                  <a:lin ang="5400000" scaled="0"/>
                </a:gradFill>
              </a:rPr>
              <a:t>and the encoder’s parameters can be as smart as the sequence it sees.</a:t>
            </a:r>
          </a:p>
          <a:p>
            <a:pPr algn="ctr"/>
            <a:r>
              <a:rPr lang="en-US" sz="2400">
                <a:gradFill>
                  <a:gsLst>
                    <a:gs pos="2917">
                      <a:schemeClr val="tx1"/>
                    </a:gs>
                    <a:gs pos="30000">
                      <a:schemeClr val="tx1"/>
                    </a:gs>
                  </a:gsLst>
                  <a:lin ang="5400000" scaled="0"/>
                </a:gradFill>
              </a:rPr>
              <a:t>The bigger the windows size the more the </a:t>
            </a:r>
            <a:r>
              <a:rPr lang="en-US" sz="2400" b="1">
                <a:gradFill>
                  <a:gsLst>
                    <a:gs pos="2917">
                      <a:schemeClr val="tx1"/>
                    </a:gs>
                    <a:gs pos="30000">
                      <a:schemeClr val="tx1"/>
                    </a:gs>
                  </a:gsLst>
                  <a:lin ang="5400000" scaled="0"/>
                </a:gradFill>
              </a:rPr>
              <a:t>cost of training</a:t>
            </a:r>
            <a:r>
              <a:rPr lang="en-US" sz="2400">
                <a:gradFill>
                  <a:gsLst>
                    <a:gs pos="2917">
                      <a:schemeClr val="tx1"/>
                    </a:gs>
                    <a:gs pos="30000">
                      <a:schemeClr val="tx1"/>
                    </a:gs>
                  </a:gsLst>
                  <a:lin ang="5400000" scaled="0"/>
                </a:gradFill>
              </a:rPr>
              <a:t>, the higher the </a:t>
            </a:r>
            <a:r>
              <a:rPr lang="en-US" sz="2400" b="1">
                <a:gradFill>
                  <a:gsLst>
                    <a:gs pos="2917">
                      <a:schemeClr val="tx1"/>
                    </a:gs>
                    <a:gs pos="30000">
                      <a:schemeClr val="tx1"/>
                    </a:gs>
                  </a:gsLst>
                  <a:lin ang="5400000" scaled="0"/>
                </a:gradFill>
              </a:rPr>
              <a:t>complexity</a:t>
            </a:r>
            <a:r>
              <a:rPr lang="en-US" sz="2400">
                <a:gradFill>
                  <a:gsLst>
                    <a:gs pos="2917">
                      <a:schemeClr val="tx1"/>
                    </a:gs>
                    <a:gs pos="30000">
                      <a:schemeClr val="tx1"/>
                    </a:gs>
                  </a:gsLst>
                  <a:lin ang="5400000" scaled="0"/>
                </a:gradFill>
              </a:rPr>
              <a:t> and probability of </a:t>
            </a:r>
            <a:r>
              <a:rPr lang="en-US" sz="2400" b="1">
                <a:gradFill>
                  <a:gsLst>
                    <a:gs pos="2917">
                      <a:schemeClr val="tx1"/>
                    </a:gs>
                    <a:gs pos="30000">
                      <a:schemeClr val="tx1"/>
                    </a:gs>
                  </a:gsLst>
                  <a:lin ang="5400000" scaled="0"/>
                </a:gradFill>
              </a:rPr>
              <a:t>errors</a:t>
            </a:r>
            <a:r>
              <a:rPr lang="en-US" sz="24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7976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animBg="1"/>
      <p:bldP spid="27"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26CC913-CF28-C3A9-07EE-22F999A7AC29}"/>
              </a:ext>
            </a:extLst>
          </p:cNvPr>
          <p:cNvSpPr/>
          <p:nvPr/>
        </p:nvSpPr>
        <p:spPr bwMode="auto">
          <a:xfrm>
            <a:off x="8434746" y="1958939"/>
            <a:ext cx="1371600" cy="694744"/>
          </a:xfrm>
          <a:prstGeom prst="ellipse">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F385F6D-1863-9312-7673-6FAA6A4E4431}"/>
              </a:ext>
            </a:extLst>
          </p:cNvPr>
          <p:cNvSpPr/>
          <p:nvPr/>
        </p:nvSpPr>
        <p:spPr bwMode="auto">
          <a:xfrm>
            <a:off x="3020654" y="1992948"/>
            <a:ext cx="2795946" cy="694744"/>
          </a:xfrm>
          <a:prstGeom prst="ellipse">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1757456-33FA-2371-3BD0-7824826B5901}"/>
              </a:ext>
            </a:extLst>
          </p:cNvPr>
          <p:cNvSpPr/>
          <p:nvPr/>
        </p:nvSpPr>
        <p:spPr bwMode="auto">
          <a:xfrm>
            <a:off x="2171700" y="2068616"/>
            <a:ext cx="810854" cy="570345"/>
          </a:xfrm>
          <a:prstGeom prst="ellipse">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6D75C3DF-31E9-43B9-66B7-5B15CE0E34D9}"/>
              </a:ext>
            </a:extLst>
          </p:cNvPr>
          <p:cNvSpPr/>
          <p:nvPr/>
        </p:nvSpPr>
        <p:spPr bwMode="auto">
          <a:xfrm>
            <a:off x="1524000" y="1373872"/>
            <a:ext cx="1371600" cy="694744"/>
          </a:xfrm>
          <a:prstGeom prst="ellipse">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What’s new in Transformers model?</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59DE7702-7387-D448-F5CC-D6280AEAC8E2}"/>
              </a:ext>
            </a:extLst>
          </p:cNvPr>
          <p:cNvSpPr txBox="1"/>
          <p:nvPr/>
        </p:nvSpPr>
        <p:spPr>
          <a:xfrm>
            <a:off x="1398946" y="1444201"/>
            <a:ext cx="9835111" cy="1661993"/>
          </a:xfrm>
          <a:prstGeom prst="rect">
            <a:avLst/>
          </a:prstGeom>
          <a:noFill/>
        </p:spPr>
        <p:txBody>
          <a:bodyPr wrap="square" lIns="0" tIns="0" rIns="0" bIns="0" rtlCol="0">
            <a:spAutoFit/>
          </a:bodyPr>
          <a:lstStyle/>
          <a:p>
            <a:pPr algn="ctr"/>
            <a:r>
              <a:rPr lang="en-US" sz="3600">
                <a:solidFill>
                  <a:schemeClr val="accent1"/>
                </a:solidFill>
              </a:rPr>
              <a:t>Mary already had had coffee that morning, so she didn’t accept a cup of iced coffee his colleague offered her.</a:t>
            </a:r>
          </a:p>
        </p:txBody>
      </p:sp>
      <p:sp>
        <p:nvSpPr>
          <p:cNvPr id="30" name="TextBox 29">
            <a:extLst>
              <a:ext uri="{FF2B5EF4-FFF2-40B4-BE49-F238E27FC236}">
                <a16:creationId xmlns:a16="http://schemas.microsoft.com/office/drawing/2014/main" id="{F3033A38-48C5-FB48-5902-8A66EAC57973}"/>
              </a:ext>
            </a:extLst>
          </p:cNvPr>
          <p:cNvSpPr txBox="1"/>
          <p:nvPr/>
        </p:nvSpPr>
        <p:spPr>
          <a:xfrm>
            <a:off x="2056072" y="3566649"/>
            <a:ext cx="4395019" cy="1477328"/>
          </a:xfrm>
          <a:prstGeom prst="rect">
            <a:avLst/>
          </a:prstGeom>
          <a:noFill/>
        </p:spPr>
        <p:txBody>
          <a:bodyPr wrap="square" lIns="0" tIns="0" rIns="0" bIns="0" rtlCol="0">
            <a:spAutoFit/>
          </a:bodyPr>
          <a:lstStyle/>
          <a:p>
            <a:pPr algn="ctr"/>
            <a:r>
              <a:rPr lang="en-US" sz="3200" b="1">
                <a:gradFill>
                  <a:gsLst>
                    <a:gs pos="2917">
                      <a:schemeClr val="tx1"/>
                    </a:gs>
                    <a:gs pos="30000">
                      <a:schemeClr val="tx1"/>
                    </a:gs>
                  </a:gsLst>
                  <a:lin ang="5400000" scaled="0"/>
                </a:gradFill>
              </a:rPr>
              <a:t>ATTENTION</a:t>
            </a:r>
            <a:r>
              <a:rPr lang="en-US" sz="3200">
                <a:gradFill>
                  <a:gsLst>
                    <a:gs pos="2917">
                      <a:schemeClr val="tx1"/>
                    </a:gs>
                    <a:gs pos="30000">
                      <a:schemeClr val="tx1"/>
                    </a:gs>
                  </a:gsLst>
                  <a:lin ang="5400000" scaled="0"/>
                </a:gradFill>
              </a:rPr>
              <a:t> lets deep networks learn meaning without proximity</a:t>
            </a:r>
          </a:p>
        </p:txBody>
      </p:sp>
      <p:sp>
        <p:nvSpPr>
          <p:cNvPr id="31" name="TextBox 30">
            <a:extLst>
              <a:ext uri="{FF2B5EF4-FFF2-40B4-BE49-F238E27FC236}">
                <a16:creationId xmlns:a16="http://schemas.microsoft.com/office/drawing/2014/main" id="{B8773E63-0C97-F4F6-386E-43FA532302CA}"/>
              </a:ext>
            </a:extLst>
          </p:cNvPr>
          <p:cNvSpPr txBox="1"/>
          <p:nvPr/>
        </p:nvSpPr>
        <p:spPr>
          <a:xfrm>
            <a:off x="0" y="5706394"/>
            <a:ext cx="12110225"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The transformer model is able to look at different combinations at the same time, leading to powerful encoders, smarter and time/energy efficient.</a:t>
            </a:r>
          </a:p>
        </p:txBody>
      </p:sp>
      <p:pic>
        <p:nvPicPr>
          <p:cNvPr id="4" name="Picture 3" descr="A close up of a person's eyes&#10;&#10;Description automatically generated">
            <a:extLst>
              <a:ext uri="{FF2B5EF4-FFF2-40B4-BE49-F238E27FC236}">
                <a16:creationId xmlns:a16="http://schemas.microsoft.com/office/drawing/2014/main" id="{8DE6D119-8C8C-5072-29C6-1BA9DFC207A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6993926" y="3291119"/>
            <a:ext cx="2297557" cy="816534"/>
          </a:xfrm>
          <a:prstGeom prst="rect">
            <a:avLst/>
          </a:prstGeom>
        </p:spPr>
      </p:pic>
      <p:pic>
        <p:nvPicPr>
          <p:cNvPr id="5" name="Picture 4" descr="A close up of a person's eyes&#10;&#10;Description automatically generated">
            <a:extLst>
              <a:ext uri="{FF2B5EF4-FFF2-40B4-BE49-F238E27FC236}">
                <a16:creationId xmlns:a16="http://schemas.microsoft.com/office/drawing/2014/main" id="{279715A0-497E-731C-7EF4-27AAF3A1616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7706765" y="3791135"/>
            <a:ext cx="2297557" cy="816534"/>
          </a:xfrm>
          <a:prstGeom prst="rect">
            <a:avLst/>
          </a:prstGeom>
        </p:spPr>
      </p:pic>
      <p:pic>
        <p:nvPicPr>
          <p:cNvPr id="8" name="Picture 7" descr="A close up of a person's eyes&#10;&#10;Description automatically generated">
            <a:extLst>
              <a:ext uri="{FF2B5EF4-FFF2-40B4-BE49-F238E27FC236}">
                <a16:creationId xmlns:a16="http://schemas.microsoft.com/office/drawing/2014/main" id="{7C40617A-6706-006C-F894-CB15569D9D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8419604" y="4468242"/>
            <a:ext cx="2297557" cy="816534"/>
          </a:xfrm>
          <a:prstGeom prst="rect">
            <a:avLst/>
          </a:prstGeom>
        </p:spPr>
      </p:pic>
    </p:spTree>
    <p:extLst>
      <p:ext uri="{BB962C8B-B14F-4D97-AF65-F5344CB8AC3E}">
        <p14:creationId xmlns:p14="http://schemas.microsoft.com/office/powerpoint/2010/main" val="240480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584B4-FBEE-9F6A-9B45-1F3B08583AF3}"/>
              </a:ext>
            </a:extLst>
          </p:cNvPr>
          <p:cNvSpPr>
            <a:spLocks noGrp="1"/>
          </p:cNvSpPr>
          <p:nvPr>
            <p:ph type="title"/>
          </p:nvPr>
        </p:nvSpPr>
        <p:spPr>
          <a:xfrm>
            <a:off x="588263" y="457200"/>
            <a:ext cx="11018520" cy="553998"/>
          </a:xfrm>
        </p:spPr>
        <p:txBody>
          <a:bodyPr wrap="square" anchor="ctr">
            <a:normAutofit/>
          </a:bodyPr>
          <a:lstStyle/>
          <a:p>
            <a:r>
              <a:rPr lang="en-US"/>
              <a:t>The rise of generative models</a:t>
            </a:r>
            <a:endParaRPr lang="en-ZA"/>
          </a:p>
        </p:txBody>
      </p:sp>
      <p:sp>
        <p:nvSpPr>
          <p:cNvPr id="3" name="Text Placeholder 2">
            <a:extLst>
              <a:ext uri="{FF2B5EF4-FFF2-40B4-BE49-F238E27FC236}">
                <a16:creationId xmlns:a16="http://schemas.microsoft.com/office/drawing/2014/main" id="{80BE619B-522B-354E-D5B9-076A099718AB}"/>
              </a:ext>
            </a:extLst>
          </p:cNvPr>
          <p:cNvSpPr>
            <a:spLocks noGrp="1"/>
          </p:cNvSpPr>
          <p:nvPr>
            <p:ph type="body" sz="quarter" idx="4294967295"/>
          </p:nvPr>
        </p:nvSpPr>
        <p:spPr>
          <a:xfrm>
            <a:off x="588263" y="1201697"/>
            <a:ext cx="5318760" cy="4765149"/>
          </a:xfrm>
        </p:spPr>
        <p:txBody>
          <a:bodyPr anchor="t">
            <a:normAutofit lnSpcReduction="10000"/>
          </a:bodyPr>
          <a:lstStyle/>
          <a:p>
            <a:pPr marL="0" indent="0" defTabSz="914367">
              <a:lnSpc>
                <a:spcPct val="90000"/>
              </a:lnSpc>
              <a:buNone/>
            </a:pPr>
            <a:r>
              <a:rPr lang="en-US" sz="2000" kern="1200" dirty="0"/>
              <a:t>Generative AI is a deep-learning model that can generate statistically probable outputs from raw data. </a:t>
            </a:r>
          </a:p>
          <a:p>
            <a:pPr marL="0" indent="0" defTabSz="914367">
              <a:lnSpc>
                <a:spcPct val="90000"/>
              </a:lnSpc>
              <a:buNone/>
            </a:pPr>
            <a:r>
              <a:rPr lang="en-US" sz="2000" kern="1200" dirty="0"/>
              <a:t>It has been used in statistics for years, but the rise of deep learning has allowed it to extend to images, speech, and other complex data types. Variational autoencoders (VAEs) were the first deep-learning models to achieve this feat.</a:t>
            </a:r>
          </a:p>
          <a:p>
            <a:pPr marL="0" indent="0" defTabSz="914367">
              <a:lnSpc>
                <a:spcPct val="90000"/>
              </a:lnSpc>
              <a:buNone/>
            </a:pPr>
            <a:r>
              <a:rPr lang="en-US" sz="2000" kern="1200" dirty="0"/>
              <a:t>Future models will be trained on a broad set of unlabeled data for different tasks, with minimal fine-tuning. </a:t>
            </a:r>
          </a:p>
          <a:p>
            <a:pPr marL="0" indent="0" defTabSz="914367">
              <a:lnSpc>
                <a:spcPct val="90000"/>
              </a:lnSpc>
              <a:buNone/>
            </a:pPr>
            <a:r>
              <a:rPr lang="en-US" sz="2000" kern="1200" dirty="0"/>
              <a:t>Foundation models, trained on large, unlabeled datasets, are driving this shift.</a:t>
            </a:r>
          </a:p>
          <a:p>
            <a:pPr marL="0" indent="0" defTabSz="914367">
              <a:lnSpc>
                <a:spcPct val="90000"/>
              </a:lnSpc>
              <a:buNone/>
            </a:pPr>
            <a:r>
              <a:rPr lang="en-US" sz="2000" kern="1200" dirty="0"/>
              <a:t>Foundation models are predicted to accelerate AI adoption in enterprise, enabling more companies to deploy AI in mission-critical situations.</a:t>
            </a:r>
          </a:p>
        </p:txBody>
      </p:sp>
      <p:pic>
        <p:nvPicPr>
          <p:cNvPr id="7" name="Picture Placeholder 6" descr="A brain and city skyline&#10;&#10;Description automatically generated with medium confidence">
            <a:extLst>
              <a:ext uri="{FF2B5EF4-FFF2-40B4-BE49-F238E27FC236}">
                <a16:creationId xmlns:a16="http://schemas.microsoft.com/office/drawing/2014/main" id="{2511EA20-04F7-B6DA-A0D8-E355BE5828B0}"/>
              </a:ext>
            </a:extLst>
          </p:cNvPr>
          <p:cNvPicPr>
            <a:picLocks noGrp="1" noChangeAspect="1"/>
          </p:cNvPicPr>
          <p:nvPr>
            <p:ph type="pic" sz="quarter" idx="4294967295"/>
          </p:nvPr>
        </p:nvPicPr>
        <p:blipFill>
          <a:blip r:embed="rId2"/>
          <a:srcRect t="29734" r="-1" b="6640"/>
          <a:stretch/>
        </p:blipFill>
        <p:spPr>
          <a:xfrm>
            <a:off x="6288023" y="1201697"/>
            <a:ext cx="5318760" cy="4563671"/>
          </a:xfrm>
          <a:noFill/>
        </p:spPr>
      </p:pic>
    </p:spTree>
    <p:extLst>
      <p:ext uri="{BB962C8B-B14F-4D97-AF65-F5344CB8AC3E}">
        <p14:creationId xmlns:p14="http://schemas.microsoft.com/office/powerpoint/2010/main" val="23016068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s Future 🤖: The Rise of Generative Models 🚀 | by Aspersh Upadhyay |  Medium">
            <a:extLst>
              <a:ext uri="{FF2B5EF4-FFF2-40B4-BE49-F238E27FC236}">
                <a16:creationId xmlns:a16="http://schemas.microsoft.com/office/drawing/2014/main" id="{3D24ADAD-FDCF-08D3-B740-B72FE33C4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6070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GPT model generations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D7202DA-DE28-7F36-C4F5-9FAA5A6AD5D9}"/>
              </a:ext>
            </a:extLst>
          </p:cNvPr>
          <p:cNvSpPr txBox="1"/>
          <p:nvPr/>
        </p:nvSpPr>
        <p:spPr>
          <a:xfrm>
            <a:off x="8027282" y="4974880"/>
            <a:ext cx="3722952" cy="369332"/>
          </a:xfrm>
          <a:prstGeom prst="rect">
            <a:avLst/>
          </a:prstGeom>
          <a:noFill/>
        </p:spPr>
        <p:txBody>
          <a:bodyPr wrap="square">
            <a:spAutoFit/>
          </a:bodyPr>
          <a:lstStyle/>
          <a:p>
            <a:pPr algn="ctr"/>
            <a:r>
              <a:rPr lang="en-US">
                <a:hlinkClick r:id="rId3"/>
              </a:rPr>
              <a:t>aka.ms/AOAI-models</a:t>
            </a:r>
            <a:endParaRPr lang="en-US"/>
          </a:p>
        </p:txBody>
      </p:sp>
      <p:cxnSp>
        <p:nvCxnSpPr>
          <p:cNvPr id="22" name="Straight Connector 21">
            <a:extLst>
              <a:ext uri="{FF2B5EF4-FFF2-40B4-BE49-F238E27FC236}">
                <a16:creationId xmlns:a16="http://schemas.microsoft.com/office/drawing/2014/main" id="{C7F1F233-40AF-D686-865B-A4729A4380C3}"/>
              </a:ext>
            </a:extLst>
          </p:cNvPr>
          <p:cNvCxnSpPr>
            <a:cxnSpLocks/>
          </p:cNvCxnSpPr>
          <p:nvPr/>
        </p:nvCxnSpPr>
        <p:spPr>
          <a:xfrm>
            <a:off x="1070517" y="6154052"/>
            <a:ext cx="65185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CDE21BD-96D2-4A72-CD0D-B6124307C03B}"/>
              </a:ext>
            </a:extLst>
          </p:cNvPr>
          <p:cNvSpPr txBox="1"/>
          <p:nvPr/>
        </p:nvSpPr>
        <p:spPr>
          <a:xfrm>
            <a:off x="958078" y="6348129"/>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GPT-1</a:t>
            </a:r>
          </a:p>
        </p:txBody>
      </p:sp>
      <p:sp>
        <p:nvSpPr>
          <p:cNvPr id="25" name="TextBox 24">
            <a:extLst>
              <a:ext uri="{FF2B5EF4-FFF2-40B4-BE49-F238E27FC236}">
                <a16:creationId xmlns:a16="http://schemas.microsoft.com/office/drawing/2014/main" id="{5FDDFC76-F8DD-7A12-D2BF-367A8B90BC1F}"/>
              </a:ext>
            </a:extLst>
          </p:cNvPr>
          <p:cNvSpPr txBox="1"/>
          <p:nvPr/>
        </p:nvSpPr>
        <p:spPr>
          <a:xfrm>
            <a:off x="2486721" y="6435836"/>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GPT-2</a:t>
            </a:r>
          </a:p>
        </p:txBody>
      </p:sp>
      <p:sp>
        <p:nvSpPr>
          <p:cNvPr id="26" name="TextBox 25">
            <a:extLst>
              <a:ext uri="{FF2B5EF4-FFF2-40B4-BE49-F238E27FC236}">
                <a16:creationId xmlns:a16="http://schemas.microsoft.com/office/drawing/2014/main" id="{56450F26-467D-9C86-5842-B21D421ADEDE}"/>
              </a:ext>
            </a:extLst>
          </p:cNvPr>
          <p:cNvSpPr txBox="1"/>
          <p:nvPr/>
        </p:nvSpPr>
        <p:spPr>
          <a:xfrm>
            <a:off x="4205868" y="6435836"/>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GPT-3</a:t>
            </a:r>
          </a:p>
        </p:txBody>
      </p:sp>
      <p:sp>
        <p:nvSpPr>
          <p:cNvPr id="28" name="TextBox 27">
            <a:extLst>
              <a:ext uri="{FF2B5EF4-FFF2-40B4-BE49-F238E27FC236}">
                <a16:creationId xmlns:a16="http://schemas.microsoft.com/office/drawing/2014/main" id="{6627B9FE-6637-0AA5-8543-5E2D9C029C30}"/>
              </a:ext>
            </a:extLst>
          </p:cNvPr>
          <p:cNvSpPr txBox="1"/>
          <p:nvPr/>
        </p:nvSpPr>
        <p:spPr>
          <a:xfrm>
            <a:off x="6460644" y="6416563"/>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GPT-4</a:t>
            </a:r>
          </a:p>
        </p:txBody>
      </p:sp>
      <p:sp>
        <p:nvSpPr>
          <p:cNvPr id="29" name="Rectangle 28">
            <a:extLst>
              <a:ext uri="{FF2B5EF4-FFF2-40B4-BE49-F238E27FC236}">
                <a16:creationId xmlns:a16="http://schemas.microsoft.com/office/drawing/2014/main" id="{BFC0FDB2-AF17-8BA2-0456-1A10EE8E16F1}"/>
              </a:ext>
            </a:extLst>
          </p:cNvPr>
          <p:cNvSpPr/>
          <p:nvPr/>
        </p:nvSpPr>
        <p:spPr bwMode="auto">
          <a:xfrm>
            <a:off x="2397976" y="6425436"/>
            <a:ext cx="769434" cy="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CFBA265-CFB9-E1C7-0379-DD13AABCE171}"/>
              </a:ext>
            </a:extLst>
          </p:cNvPr>
          <p:cNvSpPr/>
          <p:nvPr/>
        </p:nvSpPr>
        <p:spPr bwMode="auto">
          <a:xfrm>
            <a:off x="2565942" y="6132932"/>
            <a:ext cx="992458" cy="182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0AB30DB0-5885-139D-0B6A-3BD6D09A77A3}"/>
              </a:ext>
            </a:extLst>
          </p:cNvPr>
          <p:cNvSpPr/>
          <p:nvPr/>
        </p:nvSpPr>
        <p:spPr bwMode="auto">
          <a:xfrm>
            <a:off x="4426623" y="4544113"/>
            <a:ext cx="992458"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6A550A0-9120-8BD8-2C31-BE013907217B}"/>
              </a:ext>
            </a:extLst>
          </p:cNvPr>
          <p:cNvSpPr/>
          <p:nvPr/>
        </p:nvSpPr>
        <p:spPr bwMode="auto">
          <a:xfrm>
            <a:off x="6592340" y="932013"/>
            <a:ext cx="996696" cy="5219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DC601A3-78B9-DF56-A23D-518652B9365A}"/>
              </a:ext>
            </a:extLst>
          </p:cNvPr>
          <p:cNvSpPr/>
          <p:nvPr/>
        </p:nvSpPr>
        <p:spPr bwMode="auto">
          <a:xfrm>
            <a:off x="6592340" y="496279"/>
            <a:ext cx="996696" cy="43870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70266CAD-45F5-734E-DE29-2CB371AA8049}"/>
              </a:ext>
            </a:extLst>
          </p:cNvPr>
          <p:cNvSpPr txBox="1"/>
          <p:nvPr/>
        </p:nvSpPr>
        <p:spPr>
          <a:xfrm>
            <a:off x="1070517" y="2267604"/>
            <a:ext cx="1460810"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Billions of parameters</a:t>
            </a:r>
          </a:p>
        </p:txBody>
      </p:sp>
      <p:sp>
        <p:nvSpPr>
          <p:cNvPr id="38" name="TextBox 37">
            <a:extLst>
              <a:ext uri="{FF2B5EF4-FFF2-40B4-BE49-F238E27FC236}">
                <a16:creationId xmlns:a16="http://schemas.microsoft.com/office/drawing/2014/main" id="{655E4E1B-67CD-C92B-0EAC-C88899198528}"/>
              </a:ext>
            </a:extLst>
          </p:cNvPr>
          <p:cNvSpPr txBox="1"/>
          <p:nvPr/>
        </p:nvSpPr>
        <p:spPr>
          <a:xfrm>
            <a:off x="1235820" y="5575008"/>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0.1B</a:t>
            </a:r>
          </a:p>
        </p:txBody>
      </p:sp>
      <p:sp>
        <p:nvSpPr>
          <p:cNvPr id="41" name="TextBox 40">
            <a:extLst>
              <a:ext uri="{FF2B5EF4-FFF2-40B4-BE49-F238E27FC236}">
                <a16:creationId xmlns:a16="http://schemas.microsoft.com/office/drawing/2014/main" id="{2D364588-2E78-047B-C147-0DBC99D2DBE3}"/>
              </a:ext>
            </a:extLst>
          </p:cNvPr>
          <p:cNvSpPr txBox="1"/>
          <p:nvPr/>
        </p:nvSpPr>
        <p:spPr>
          <a:xfrm>
            <a:off x="2815108" y="5610069"/>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1.5B</a:t>
            </a:r>
          </a:p>
        </p:txBody>
      </p:sp>
      <p:sp>
        <p:nvSpPr>
          <p:cNvPr id="42" name="TextBox 41">
            <a:extLst>
              <a:ext uri="{FF2B5EF4-FFF2-40B4-BE49-F238E27FC236}">
                <a16:creationId xmlns:a16="http://schemas.microsoft.com/office/drawing/2014/main" id="{FB47D5BB-3E21-D4C0-65BB-DB25C6272834}"/>
              </a:ext>
            </a:extLst>
          </p:cNvPr>
          <p:cNvSpPr txBox="1"/>
          <p:nvPr/>
        </p:nvSpPr>
        <p:spPr>
          <a:xfrm>
            <a:off x="4570550" y="5616166"/>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175B</a:t>
            </a:r>
          </a:p>
        </p:txBody>
      </p:sp>
      <p:sp>
        <p:nvSpPr>
          <p:cNvPr id="43" name="TextBox 42">
            <a:extLst>
              <a:ext uri="{FF2B5EF4-FFF2-40B4-BE49-F238E27FC236}">
                <a16:creationId xmlns:a16="http://schemas.microsoft.com/office/drawing/2014/main" id="{83248448-FF8F-8BA9-7635-205E3E8FC068}"/>
              </a:ext>
            </a:extLst>
          </p:cNvPr>
          <p:cNvSpPr txBox="1"/>
          <p:nvPr/>
        </p:nvSpPr>
        <p:spPr>
          <a:xfrm>
            <a:off x="6738991" y="5555108"/>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100T</a:t>
            </a:r>
          </a:p>
        </p:txBody>
      </p:sp>
      <p:pic>
        <p:nvPicPr>
          <p:cNvPr id="46" name="Picture 45">
            <a:extLst>
              <a:ext uri="{FF2B5EF4-FFF2-40B4-BE49-F238E27FC236}">
                <a16:creationId xmlns:a16="http://schemas.microsoft.com/office/drawing/2014/main" id="{48B930B1-5D9E-57ED-B6FB-94947B90A9F6}"/>
              </a:ext>
            </a:extLst>
          </p:cNvPr>
          <p:cNvPicPr>
            <a:picLocks noChangeAspect="1"/>
          </p:cNvPicPr>
          <p:nvPr/>
        </p:nvPicPr>
        <p:blipFill rotWithShape="1">
          <a:blip r:embed="rId4"/>
          <a:srcRect r="74447"/>
          <a:stretch/>
        </p:blipFill>
        <p:spPr>
          <a:xfrm>
            <a:off x="8027282" y="2882039"/>
            <a:ext cx="1260088" cy="2004772"/>
          </a:xfrm>
          <a:prstGeom prst="rect">
            <a:avLst/>
          </a:prstGeom>
        </p:spPr>
      </p:pic>
      <p:pic>
        <p:nvPicPr>
          <p:cNvPr id="48" name="Picture 47">
            <a:extLst>
              <a:ext uri="{FF2B5EF4-FFF2-40B4-BE49-F238E27FC236}">
                <a16:creationId xmlns:a16="http://schemas.microsoft.com/office/drawing/2014/main" id="{FE43969E-9A88-10DD-EB15-9C9F733427D4}"/>
              </a:ext>
            </a:extLst>
          </p:cNvPr>
          <p:cNvPicPr>
            <a:picLocks noChangeAspect="1"/>
          </p:cNvPicPr>
          <p:nvPr/>
        </p:nvPicPr>
        <p:blipFill rotWithShape="1">
          <a:blip r:embed="rId4"/>
          <a:srcRect l="50000"/>
          <a:stretch/>
        </p:blipFill>
        <p:spPr>
          <a:xfrm>
            <a:off x="9287370" y="2883157"/>
            <a:ext cx="2462864" cy="2002536"/>
          </a:xfrm>
          <a:prstGeom prst="rect">
            <a:avLst/>
          </a:prstGeom>
        </p:spPr>
      </p:pic>
    </p:spTree>
    <p:extLst>
      <p:ext uri="{BB962C8B-B14F-4D97-AF65-F5344CB8AC3E}">
        <p14:creationId xmlns:p14="http://schemas.microsoft.com/office/powerpoint/2010/main" val="16581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solidFill>
                  <a:schemeClr val="accent1"/>
                </a:solidFill>
              </a:rPr>
              <a:t>|</a:t>
            </a:r>
            <a:r>
              <a:rPr lang="en-US"/>
              <a:t> Key Terms</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4851884" y="5403776"/>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a:t>
            </a:r>
            <a:r>
              <a:rPr lang="en-US" kern="0">
                <a:solidFill>
                  <a:srgbClr val="FFFFFF"/>
                </a:solidFill>
                <a:latin typeface="Segoe UI"/>
              </a:rPr>
              <a:t>the model </a:t>
            </a:r>
            <a:r>
              <a:rPr kumimoji="0" lang="en-US" sz="1800" b="0" i="0" u="none" strike="noStrike" kern="0" cap="none" spc="0" normalizeH="0" baseline="0" noProof="0">
                <a:ln>
                  <a:noFill/>
                </a:ln>
                <a:solidFill>
                  <a:srgbClr val="FFFFFF"/>
                </a:solidFill>
                <a:effectLst/>
                <a:uLnTx/>
                <a:uFillTx/>
                <a:latin typeface="Segoe UI"/>
                <a:ea typeface="+mn-ea"/>
                <a:cs typeface="+mn-cs"/>
              </a:rPr>
              <a:t>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stCxn id="65" idx="1"/>
            <a:endCxn id="61" idx="3"/>
          </p:cNvCxnSpPr>
          <p:nvPr/>
        </p:nvCxnSpPr>
        <p:spPr>
          <a:xfrm rot="10800000">
            <a:off x="4220432" y="4663425"/>
            <a:ext cx="631453" cy="1202017"/>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 name="TextBox 3">
            <a:extLst>
              <a:ext uri="{FF2B5EF4-FFF2-40B4-BE49-F238E27FC236}">
                <a16:creationId xmlns:a16="http://schemas.microsoft.com/office/drawing/2014/main" id="{BCF4A1A9-337E-837A-064F-AD6FA43DB188}"/>
              </a:ext>
            </a:extLst>
          </p:cNvPr>
          <p:cNvSpPr txBox="1"/>
          <p:nvPr/>
        </p:nvSpPr>
        <p:spPr>
          <a:xfrm>
            <a:off x="8430881" y="5468362"/>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Token —</a:t>
            </a:r>
            <a:r>
              <a:rPr kumimoji="0" lang="en-US" sz="1800" b="0" i="0" u="none" strike="noStrike" kern="0" cap="none" spc="0" normalizeH="0" baseline="0" noProof="0">
                <a:ln>
                  <a:noFill/>
                </a:ln>
                <a:solidFill>
                  <a:srgbClr val="FFFFFF"/>
                </a:solidFill>
                <a:effectLst/>
                <a:uLnTx/>
                <a:uFillTx/>
                <a:latin typeface="Segoe UI"/>
                <a:ea typeface="+mn-ea"/>
                <a:cs typeface="+mn-cs"/>
              </a:rPr>
              <a:t> partial or full words processed and produced</a:t>
            </a:r>
            <a:r>
              <a:rPr kumimoji="0" lang="en-US" sz="1800" b="0" i="0" u="none" strike="noStrike" kern="0" cap="none" spc="0" normalizeH="0" noProof="0">
                <a:ln>
                  <a:noFill/>
                </a:ln>
                <a:solidFill>
                  <a:srgbClr val="FFFFFF"/>
                </a:solidFill>
                <a:effectLst/>
                <a:uLnTx/>
                <a:uFillTx/>
                <a:latin typeface="Segoe UI"/>
                <a:ea typeface="+mn-ea"/>
                <a:cs typeface="+mn-cs"/>
              </a:rPr>
              <a:t> by the GPT models</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Connector: Elbow 40">
            <a:extLst>
              <a:ext uri="{FF2B5EF4-FFF2-40B4-BE49-F238E27FC236}">
                <a16:creationId xmlns:a16="http://schemas.microsoft.com/office/drawing/2014/main" id="{BA740B3D-CF9E-4B15-4997-D46F1AD438AF}"/>
              </a:ext>
              <a:ext uri="{C183D7F6-B498-43B3-948B-1728B52AA6E4}">
                <adec:decorative xmlns:adec="http://schemas.microsoft.com/office/drawing/2017/decorative" val="1"/>
              </a:ext>
            </a:extLst>
          </p:cNvPr>
          <p:cNvCxnSpPr>
            <a:cxnSpLocks/>
            <a:stCxn id="4" idx="0"/>
            <a:endCxn id="45" idx="2"/>
          </p:cNvCxnSpPr>
          <p:nvPr/>
        </p:nvCxnSpPr>
        <p:spPr>
          <a:xfrm rot="16200000" flipV="1">
            <a:off x="6849521" y="2211866"/>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D105956-3C28-41F8-53CE-E541F0A27BAA}"/>
              </a:ext>
              <a:ext uri="{C183D7F6-B498-43B3-948B-1728B52AA6E4}">
                <adec:decorative xmlns:adec="http://schemas.microsoft.com/office/drawing/2017/decorative" val="1"/>
              </a:ext>
            </a:extLst>
          </p:cNvPr>
          <p:cNvGrpSpPr/>
          <p:nvPr/>
        </p:nvGrpSpPr>
        <p:grpSpPr>
          <a:xfrm>
            <a:off x="4998973" y="2826634"/>
            <a:ext cx="2286000" cy="92780"/>
            <a:chOff x="4998973" y="2826634"/>
            <a:chExt cx="2286000" cy="92780"/>
          </a:xfrm>
        </p:grpSpPr>
        <p:sp>
          <p:nvSpPr>
            <p:cNvPr id="45" name="Rectangle: Rounded Corners 44">
              <a:extLst>
                <a:ext uri="{FF2B5EF4-FFF2-40B4-BE49-F238E27FC236}">
                  <a16:creationId xmlns:a16="http://schemas.microsoft.com/office/drawing/2014/main" id="{2956C2B8-3544-F035-1430-B33A7D140320}"/>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CBA24D1-CF6F-EB6A-5DD2-A46DBBDD92E7}"/>
                </a:ext>
              </a:extLst>
            </p:cNvPr>
            <p:cNvGrpSpPr/>
            <p:nvPr/>
          </p:nvGrpSpPr>
          <p:grpSpPr>
            <a:xfrm>
              <a:off x="5083307" y="2871787"/>
              <a:ext cx="2141406" cy="1"/>
              <a:chOff x="5083307" y="2871787"/>
              <a:chExt cx="2141406" cy="1"/>
            </a:xfrm>
          </p:grpSpPr>
          <p:cxnSp>
            <p:nvCxnSpPr>
              <p:cNvPr id="11" name="Straight Connector 10">
                <a:extLst>
                  <a:ext uri="{FF2B5EF4-FFF2-40B4-BE49-F238E27FC236}">
                    <a16:creationId xmlns:a16="http://schemas.microsoft.com/office/drawing/2014/main" id="{5F25718A-E161-C1A0-6B52-51B51E6711B0}"/>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EDC579-4A00-C59A-2A91-1E0C8EC85DF1}"/>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4A3152-3135-F50E-F826-D04616BEE42C}"/>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D82CCE-5F09-CA34-E8D0-DA6CFF588CE5}"/>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FDF919-285C-F423-B85D-5D03C6D1A86C}"/>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500"/>
                                        <p:tgtEl>
                                          <p:spTgt spid="41"/>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9BA5-5363-40F3-B1A2-CFA7405BB933}"/>
              </a:ext>
            </a:extLst>
          </p:cNvPr>
          <p:cNvSpPr>
            <a:spLocks noGrp="1"/>
          </p:cNvSpPr>
          <p:nvPr>
            <p:ph type="title"/>
          </p:nvPr>
        </p:nvSpPr>
        <p:spPr>
          <a:xfrm>
            <a:off x="588263" y="457200"/>
            <a:ext cx="11018520" cy="553998"/>
          </a:xfrm>
        </p:spPr>
        <p:txBody>
          <a:bodyPr wrap="square" anchor="ctr">
            <a:normAutofit/>
          </a:bodyPr>
          <a:lstStyle/>
          <a:p>
            <a:r>
              <a:rPr lang="en-ZA" dirty="0"/>
              <a:t>Azure OpenAI</a:t>
            </a:r>
          </a:p>
        </p:txBody>
      </p:sp>
      <p:pic>
        <p:nvPicPr>
          <p:cNvPr id="7" name="Picture 6" descr="A cloud shaped sign with buildings in the background&#10;&#10;Description automatically generated">
            <a:extLst>
              <a:ext uri="{FF2B5EF4-FFF2-40B4-BE49-F238E27FC236}">
                <a16:creationId xmlns:a16="http://schemas.microsoft.com/office/drawing/2014/main" id="{84381A18-0A0A-E7BF-43CA-5AD840DD917B}"/>
              </a:ext>
            </a:extLst>
          </p:cNvPr>
          <p:cNvPicPr>
            <a:picLocks noChangeAspect="1"/>
          </p:cNvPicPr>
          <p:nvPr/>
        </p:nvPicPr>
        <p:blipFill>
          <a:blip r:embed="rId2"/>
          <a:srcRect l="2385" r="3311" b="-3"/>
          <a:stretch/>
        </p:blipFill>
        <p:spPr>
          <a:xfrm>
            <a:off x="588263" y="1201698"/>
            <a:ext cx="3191255" cy="4352544"/>
          </a:xfrm>
          <a:prstGeom prst="rect">
            <a:avLst/>
          </a:prstGeom>
          <a:noFill/>
        </p:spPr>
      </p:pic>
      <p:sp>
        <p:nvSpPr>
          <p:cNvPr id="3" name="Text Placeholder 2">
            <a:extLst>
              <a:ext uri="{FF2B5EF4-FFF2-40B4-BE49-F238E27FC236}">
                <a16:creationId xmlns:a16="http://schemas.microsoft.com/office/drawing/2014/main" id="{8ACDB985-DDDD-00E0-EDF6-B61EF2629AEF}"/>
              </a:ext>
            </a:extLst>
          </p:cNvPr>
          <p:cNvSpPr>
            <a:spLocks noGrp="1"/>
          </p:cNvSpPr>
          <p:nvPr>
            <p:ph type="body" sz="quarter" idx="4294967295"/>
          </p:nvPr>
        </p:nvSpPr>
        <p:spPr>
          <a:xfrm>
            <a:off x="4160518" y="1201698"/>
            <a:ext cx="7446264" cy="4352544"/>
          </a:xfrm>
        </p:spPr>
        <p:txBody>
          <a:bodyPr anchor="t">
            <a:normAutofit/>
          </a:bodyPr>
          <a:lstStyle/>
          <a:p>
            <a:pPr marL="0" defTabSz="914367"/>
            <a:r>
              <a:rPr lang="en-US" kern="1200"/>
              <a:t>Azure OpenAI Service is a cloud-based platform provided by Microsoft Azure that allows businesses and developers to integrate and leverage OpenAI's powerful language models, such as GPT-3, into their applications. </a:t>
            </a:r>
          </a:p>
          <a:p>
            <a:pPr marL="0" defTabSz="914367"/>
            <a:r>
              <a:rPr lang="en-US" kern="1200"/>
              <a:t>This service offers the advanced capabilities of OpenAI models for a variety of tasks, including natural language understanding, text generation, translation, and more, all within the robust and scalable infrastructure of Azure.</a:t>
            </a:r>
          </a:p>
        </p:txBody>
      </p:sp>
    </p:spTree>
    <p:extLst>
      <p:ext uri="{BB962C8B-B14F-4D97-AF65-F5344CB8AC3E}">
        <p14:creationId xmlns:p14="http://schemas.microsoft.com/office/powerpoint/2010/main" val="4265106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0180" y="2875002"/>
            <a:ext cx="6637867" cy="553998"/>
          </a:xfrm>
        </p:spPr>
        <p:txBody>
          <a:bodyPr vert="horz" wrap="square" lIns="0" tIns="0" rIns="0" bIns="0" rtlCol="0" anchor="b" anchorCtr="0">
            <a:normAutofit/>
          </a:bodyPr>
          <a:lstStyle/>
          <a:p>
            <a:r>
              <a:rPr lang="en-US" b="0" kern="1200" cap="none" spc="-50" baseline="0" dirty="0">
                <a:ln w="3175">
                  <a:noFill/>
                </a:ln>
                <a:effectLst/>
                <a:latin typeface="+mj-lt"/>
                <a:ea typeface="+mn-ea"/>
                <a:cs typeface="Segoe UI" panose="020B0502040204020203" pitchFamily="34" charset="0"/>
              </a:rPr>
              <a:t>OpenAI + Microsoft</a:t>
            </a:r>
          </a:p>
        </p:txBody>
      </p:sp>
    </p:spTree>
    <p:extLst>
      <p:ext uri="{BB962C8B-B14F-4D97-AF65-F5344CB8AC3E}">
        <p14:creationId xmlns:p14="http://schemas.microsoft.com/office/powerpoint/2010/main" val="17431000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[CustomerId, FirstName, LastName, Company, Address, City, State, Country, PostalCode]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a:defRPr/>
              </a:pPr>
              <a:r>
                <a:rPr lang="en-US" sz="1100">
                  <a:solidFill>
                    <a:srgbClr val="FFFFFF"/>
                  </a:solidFill>
                  <a:latin typeface="Roboto Mono" panose="020B0604020202020204" pitchFamily="49"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1100">
                  <a:solidFill>
                    <a:srgbClr val="FFFFFF"/>
                  </a:solidFill>
                  <a:latin typeface="Roboto Mono" panose="020B0604020202020204" pitchFamily="49" charset="0"/>
                </a:rPr>
                <a:t>Here are a few games that you might consider: …</a:t>
              </a: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211903" y="206042"/>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096000" y="176177"/>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161392" y="215389"/>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323586" y="55194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323586" y="1069856"/>
            <a:ext cx="2177696" cy="494400"/>
            <a:chOff x="581593" y="3254043"/>
            <a:chExt cx="3635565" cy="885137"/>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187119" y="5740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187119" y="1096606"/>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341006" y="551945"/>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349914" y="1096606"/>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419757" y="6022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419757" y="1096606"/>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2.22222E-6 L 8.33333E-7 0.01806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8.33333E-7 4.44444E-6 L 8.33333E-7 0.01805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8.33333E-7 -2.59259E-6 L -8.33333E-7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8.33333E-7 -1.11111E-6 L -8.33333E-7 0.01806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6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2.08333E-7 -3.7037E-7 L -2.08333E-7 0.01806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4.16667E-6 4.44444E-6 L 4.16667E-6 0.01805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4.16667E-6 -2.96296E-6 L 4.16667E-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8.33333E-7 3.7037E-6 L -8.33333E-7 0.01805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8.33333E-7 4.07407E-6 L -8.33333E-7 0.01805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bot with a metal head&#10;&#10;Description automatically generated with medium confidence">
            <a:extLst>
              <a:ext uri="{FF2B5EF4-FFF2-40B4-BE49-F238E27FC236}">
                <a16:creationId xmlns:a16="http://schemas.microsoft.com/office/drawing/2014/main" id="{0914D6B4-1088-C447-1373-20E43366F2BB}"/>
              </a:ext>
            </a:extLst>
          </p:cNvPr>
          <p:cNvPicPr>
            <a:picLocks noChangeAspect="1"/>
          </p:cNvPicPr>
          <p:nvPr/>
        </p:nvPicPr>
        <p:blipFill>
          <a:blip r:embed="rId2"/>
          <a:stretch>
            <a:fillRect/>
          </a:stretch>
        </p:blipFill>
        <p:spPr>
          <a:xfrm>
            <a:off x="120650" y="82804"/>
            <a:ext cx="11950700" cy="6692392"/>
          </a:xfrm>
          <a:prstGeom prst="rect">
            <a:avLst/>
          </a:prstGeom>
          <a:noFill/>
        </p:spPr>
      </p:pic>
      <p:sp>
        <p:nvSpPr>
          <p:cNvPr id="6" name="TextBox 5">
            <a:extLst>
              <a:ext uri="{FF2B5EF4-FFF2-40B4-BE49-F238E27FC236}">
                <a16:creationId xmlns:a16="http://schemas.microsoft.com/office/drawing/2014/main" id="{09C57FB8-5585-EF3A-DD8F-C045FA8A586D}"/>
              </a:ext>
            </a:extLst>
          </p:cNvPr>
          <p:cNvSpPr txBox="1"/>
          <p:nvPr/>
        </p:nvSpPr>
        <p:spPr>
          <a:xfrm>
            <a:off x="1516251" y="5697978"/>
            <a:ext cx="8839200" cy="1077218"/>
          </a:xfrm>
          <a:prstGeom prst="rect">
            <a:avLst/>
          </a:prstGeom>
          <a:solidFill>
            <a:schemeClr val="tx1">
              <a:lumMod val="75000"/>
              <a:lumOff val="25000"/>
            </a:schemeClr>
          </a:solidFill>
        </p:spPr>
        <p:txBody>
          <a:bodyPr wrap="square" rtlCol="0">
            <a:spAutoFit/>
          </a:bodyPr>
          <a:lstStyle/>
          <a:p>
            <a:pPr algn="ctr"/>
            <a:r>
              <a:rPr lang="en-US" sz="4400" dirty="0">
                <a:solidFill>
                  <a:schemeClr val="bg1"/>
                </a:solidFill>
                <a:latin typeface="Britannic Bold" pitchFamily="34" charset="0"/>
              </a:rPr>
              <a:t>ARTIFICIAL INTELLIGENCE (AI)</a:t>
            </a:r>
          </a:p>
          <a:p>
            <a:pPr algn="ctr"/>
            <a:r>
              <a:rPr lang="en-US" sz="2000" dirty="0">
                <a:solidFill>
                  <a:schemeClr val="bg1"/>
                </a:solidFill>
                <a:latin typeface="Bahnschrift Light" pitchFamily="34" charset="0"/>
              </a:rPr>
              <a:t>                                                           </a:t>
            </a:r>
            <a:endParaRPr lang="en-US" sz="2000" b="1" dirty="0">
              <a:solidFill>
                <a:schemeClr val="bg1"/>
              </a:solidFill>
              <a:latin typeface="Bahnschrift Light" pitchFamily="34" charset="0"/>
            </a:endParaRPr>
          </a:p>
        </p:txBody>
      </p:sp>
    </p:spTree>
    <p:extLst>
      <p:ext uri="{BB962C8B-B14F-4D97-AF65-F5344CB8AC3E}">
        <p14:creationId xmlns:p14="http://schemas.microsoft.com/office/powerpoint/2010/main" val="15328649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892224" y="3270421"/>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authentication</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884402" y="1678463"/>
            <a:ext cx="5368127" cy="830997"/>
            <a:chOff x="6103436" y="811320"/>
            <a:chExt cx="5368127" cy="830997"/>
          </a:xfrm>
        </p:grpSpPr>
        <p:pic>
          <p:nvPicPr>
            <p:cNvPr id="1028" name="Picture 4">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6103436" y="887587"/>
              <a:ext cx="483677"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13" name="Group 12" descr="Microsoft Intelligent Data platform, encompassed with AI capabiliites&#10;">
            <a:extLst>
              <a:ext uri="{FF2B5EF4-FFF2-40B4-BE49-F238E27FC236}">
                <a16:creationId xmlns:a16="http://schemas.microsoft.com/office/drawing/2014/main" id="{08C9C219-361D-1440-9372-9BB8C59DF1BF}"/>
              </a:ext>
            </a:extLst>
          </p:cNvPr>
          <p:cNvGrpSpPr/>
          <p:nvPr/>
        </p:nvGrpSpPr>
        <p:grpSpPr>
          <a:xfrm>
            <a:off x="570236" y="1066500"/>
            <a:ext cx="4283484" cy="5241875"/>
            <a:chOff x="352016" y="574252"/>
            <a:chExt cx="5244353" cy="5836023"/>
          </a:xfrm>
        </p:grpSpPr>
        <p:grpSp>
          <p:nvGrpSpPr>
            <p:cNvPr id="18" name="Group 17" descr="Data with applied Microsoft AI principles being pushed through the Microsoft Intelligent Data Platform visual connecting to the wider Microsoft Cloud.">
              <a:extLst>
                <a:ext uri="{FF2B5EF4-FFF2-40B4-BE49-F238E27FC236}">
                  <a16:creationId xmlns:a16="http://schemas.microsoft.com/office/drawing/2014/main" id="{5EDB3C2C-849E-AC37-2ED4-C27E3925367A}"/>
                </a:ext>
              </a:extLst>
            </p:cNvPr>
            <p:cNvGrpSpPr/>
            <p:nvPr/>
          </p:nvGrpSpPr>
          <p:grpSpPr>
            <a:xfrm>
              <a:off x="821694" y="947344"/>
              <a:ext cx="4304996" cy="5195007"/>
              <a:chOff x="3943502" y="803399"/>
              <a:chExt cx="4304996" cy="5195007"/>
            </a:xfrm>
          </p:grpSpPr>
          <p:grpSp>
            <p:nvGrpSpPr>
              <p:cNvPr id="19" name="Group 18">
                <a:extLst>
                  <a:ext uri="{FF2B5EF4-FFF2-40B4-BE49-F238E27FC236}">
                    <a16:creationId xmlns:a16="http://schemas.microsoft.com/office/drawing/2014/main" id="{4CDF028E-A7B8-E081-761E-43706EEA9B0E}"/>
                  </a:ext>
                  <a:ext uri="{C183D7F6-B498-43B3-948B-1728B52AA6E4}">
                    <adec:decorative xmlns:adec="http://schemas.microsoft.com/office/drawing/2017/decorative" val="1"/>
                  </a:ext>
                </a:extLst>
              </p:cNvPr>
              <p:cNvGrpSpPr/>
              <p:nvPr/>
            </p:nvGrpSpPr>
            <p:grpSpPr>
              <a:xfrm>
                <a:off x="5889973" y="1017274"/>
                <a:ext cx="428606" cy="2421753"/>
                <a:chOff x="8781498" y="584200"/>
                <a:chExt cx="428606" cy="5719234"/>
              </a:xfrm>
            </p:grpSpPr>
            <p:cxnSp>
              <p:nvCxnSpPr>
                <p:cNvPr id="115" name="Straight Connector 67">
                  <a:extLst>
                    <a:ext uri="{FF2B5EF4-FFF2-40B4-BE49-F238E27FC236}">
                      <a16:creationId xmlns:a16="http://schemas.microsoft.com/office/drawing/2014/main" id="{06DD4CCD-50D4-24A0-7A60-AB00586EC7E9}"/>
                    </a:ext>
                  </a:extLst>
                </p:cNvPr>
                <p:cNvCxnSpPr>
                  <a:cxnSpLocks/>
                </p:cNvCxnSpPr>
                <p:nvPr/>
              </p:nvCxnSpPr>
              <p:spPr>
                <a:xfrm flipV="1">
                  <a:off x="8781498"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6" name="Straight Connector 67">
                  <a:extLst>
                    <a:ext uri="{FF2B5EF4-FFF2-40B4-BE49-F238E27FC236}">
                      <a16:creationId xmlns:a16="http://schemas.microsoft.com/office/drawing/2014/main" id="{12BA629D-605B-0992-5BF8-A533DE9BB2D2}"/>
                    </a:ext>
                  </a:extLst>
                </p:cNvPr>
                <p:cNvCxnSpPr>
                  <a:cxnSpLocks/>
                </p:cNvCxnSpPr>
                <p:nvPr/>
              </p:nvCxnSpPr>
              <p:spPr>
                <a:xfrm flipV="1">
                  <a:off x="8887352"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7" name="Straight Connector 67">
                  <a:extLst>
                    <a:ext uri="{FF2B5EF4-FFF2-40B4-BE49-F238E27FC236}">
                      <a16:creationId xmlns:a16="http://schemas.microsoft.com/office/drawing/2014/main" id="{D1F8F93C-1481-AE2C-00FF-FC21C05D2E21}"/>
                    </a:ext>
                  </a:extLst>
                </p:cNvPr>
                <p:cNvCxnSpPr>
                  <a:cxnSpLocks/>
                </p:cNvCxnSpPr>
                <p:nvPr/>
              </p:nvCxnSpPr>
              <p:spPr>
                <a:xfrm flipV="1">
                  <a:off x="8995126"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8" name="Straight Connector 67">
                  <a:extLst>
                    <a:ext uri="{FF2B5EF4-FFF2-40B4-BE49-F238E27FC236}">
                      <a16:creationId xmlns:a16="http://schemas.microsoft.com/office/drawing/2014/main" id="{768DAB47-7BAD-E053-4353-BD5F0A657009}"/>
                    </a:ext>
                  </a:extLst>
                </p:cNvPr>
                <p:cNvCxnSpPr>
                  <a:cxnSpLocks/>
                </p:cNvCxnSpPr>
                <p:nvPr/>
              </p:nvCxnSpPr>
              <p:spPr>
                <a:xfrm flipV="1">
                  <a:off x="9103450"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9" name="Straight Connector 67">
                  <a:extLst>
                    <a:ext uri="{FF2B5EF4-FFF2-40B4-BE49-F238E27FC236}">
                      <a16:creationId xmlns:a16="http://schemas.microsoft.com/office/drawing/2014/main" id="{7431FFA3-261C-927F-BF6C-A2EC78611A82}"/>
                    </a:ext>
                  </a:extLst>
                </p:cNvPr>
                <p:cNvCxnSpPr>
                  <a:cxnSpLocks/>
                </p:cNvCxnSpPr>
                <p:nvPr/>
              </p:nvCxnSpPr>
              <p:spPr>
                <a:xfrm flipV="1">
                  <a:off x="9210104"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grpSp>
          <p:sp>
            <p:nvSpPr>
              <p:cNvPr id="20" name="Rectangle: Rounded Corners 43">
                <a:extLst>
                  <a:ext uri="{FF2B5EF4-FFF2-40B4-BE49-F238E27FC236}">
                    <a16:creationId xmlns:a16="http://schemas.microsoft.com/office/drawing/2014/main" id="{52ACFA7C-F432-CC04-EAF3-8D085399043E}"/>
                  </a:ext>
                  <a:ext uri="{C183D7F6-B498-43B3-948B-1728B52AA6E4}">
                    <adec:decorative xmlns:adec="http://schemas.microsoft.com/office/drawing/2017/decorative" val="1"/>
                  </a:ext>
                </a:extLst>
              </p:cNvPr>
              <p:cNvSpPr/>
              <p:nvPr/>
            </p:nvSpPr>
            <p:spPr bwMode="auto">
              <a:xfrm>
                <a:off x="3943502" y="4197833"/>
                <a:ext cx="4304996" cy="1800573"/>
              </a:xfrm>
              <a:prstGeom prst="roundRect">
                <a:avLst>
                  <a:gd name="adj" fmla="val 5088"/>
                </a:avLst>
              </a:prstGeom>
              <a:gradFill>
                <a:gsLst>
                  <a:gs pos="15000">
                    <a:srgbClr val="8EC8E8"/>
                  </a:gs>
                  <a:gs pos="85000">
                    <a:srgbClr val="CD9AD0"/>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grpSp>
            <p:nvGrpSpPr>
              <p:cNvPr id="21" name="Graphic 79">
                <a:extLst>
                  <a:ext uri="{FF2B5EF4-FFF2-40B4-BE49-F238E27FC236}">
                    <a16:creationId xmlns:a16="http://schemas.microsoft.com/office/drawing/2014/main" id="{AEE149D1-9320-A701-0FE6-769D9A5E4302}"/>
                  </a:ext>
                  <a:ext uri="{C183D7F6-B498-43B3-948B-1728B52AA6E4}">
                    <adec:decorative xmlns:adec="http://schemas.microsoft.com/office/drawing/2017/decorative" val="1"/>
                  </a:ext>
                </a:extLst>
              </p:cNvPr>
              <p:cNvGrpSpPr/>
              <p:nvPr/>
            </p:nvGrpSpPr>
            <p:grpSpPr>
              <a:xfrm>
                <a:off x="5036917" y="4202327"/>
                <a:ext cx="2129527" cy="687254"/>
                <a:chOff x="15864341" y="7813949"/>
                <a:chExt cx="4259054" cy="1374508"/>
              </a:xfrm>
            </p:grpSpPr>
            <p:sp>
              <p:nvSpPr>
                <p:cNvPr id="110" name="Freeform: Shape 81">
                  <a:extLst>
                    <a:ext uri="{FF2B5EF4-FFF2-40B4-BE49-F238E27FC236}">
                      <a16:creationId xmlns:a16="http://schemas.microsoft.com/office/drawing/2014/main" id="{C9D10B7C-4AA1-27E6-B9B2-D1520F23AC25}"/>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82">
                  <a:extLst>
                    <a:ext uri="{FF2B5EF4-FFF2-40B4-BE49-F238E27FC236}">
                      <a16:creationId xmlns:a16="http://schemas.microsoft.com/office/drawing/2014/main" id="{8784F3D4-9563-3E50-DBF1-4FB6D8CA73D6}"/>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83">
                  <a:extLst>
                    <a:ext uri="{FF2B5EF4-FFF2-40B4-BE49-F238E27FC236}">
                      <a16:creationId xmlns:a16="http://schemas.microsoft.com/office/drawing/2014/main" id="{D386A8D8-37A0-DDC4-0F36-D23FF679ABE6}"/>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84">
                  <a:extLst>
                    <a:ext uri="{FF2B5EF4-FFF2-40B4-BE49-F238E27FC236}">
                      <a16:creationId xmlns:a16="http://schemas.microsoft.com/office/drawing/2014/main" id="{5B75F722-1A8C-3F0E-020C-3B17B7612B2E}"/>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85">
                  <a:extLst>
                    <a:ext uri="{FF2B5EF4-FFF2-40B4-BE49-F238E27FC236}">
                      <a16:creationId xmlns:a16="http://schemas.microsoft.com/office/drawing/2014/main" id="{B1D54C5A-5003-D287-DAE8-2FC430AE9957}"/>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Oval 21">
                <a:extLst>
                  <a:ext uri="{FF2B5EF4-FFF2-40B4-BE49-F238E27FC236}">
                    <a16:creationId xmlns:a16="http://schemas.microsoft.com/office/drawing/2014/main" id="{86F444BD-EFD5-5836-4BF9-D1902A141C65}"/>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FBA6F92-CC85-5979-D045-47A57958435D}"/>
                  </a:ext>
                  <a:ext uri="{C183D7F6-B498-43B3-948B-1728B52AA6E4}">
                    <adec:decorative xmlns:adec="http://schemas.microsoft.com/office/drawing/2017/decorative" val="1"/>
                  </a:ext>
                </a:extLst>
              </p:cNvPr>
              <p:cNvSpPr>
                <a:spLocks noChangeAspect="1"/>
              </p:cNvSpPr>
              <p:nvPr/>
            </p:nvSpPr>
            <p:spPr bwMode="auto">
              <a:xfrm>
                <a:off x="6690747" y="45647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979D4C6-8A82-E256-C6DB-0D045CA0C57B}"/>
                  </a:ext>
                  <a:ext uri="{C183D7F6-B498-43B3-948B-1728B52AA6E4}">
                    <adec:decorative xmlns:adec="http://schemas.microsoft.com/office/drawing/2017/decorative" val="1"/>
                  </a:ext>
                </a:extLst>
              </p:cNvPr>
              <p:cNvSpPr>
                <a:spLocks noChangeAspect="1"/>
              </p:cNvSpPr>
              <p:nvPr/>
            </p:nvSpPr>
            <p:spPr bwMode="auto">
              <a:xfrm>
                <a:off x="5780048" y="460741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14F4255-625C-D792-5D1D-A99201AA6AF5}"/>
                  </a:ext>
                  <a:ext uri="{C183D7F6-B498-43B3-948B-1728B52AA6E4}">
                    <adec:decorative xmlns:adec="http://schemas.microsoft.com/office/drawing/2017/decorative" val="1"/>
                  </a:ext>
                </a:extLst>
              </p:cNvPr>
              <p:cNvSpPr>
                <a:spLocks noChangeAspect="1"/>
              </p:cNvSpPr>
              <p:nvPr/>
            </p:nvSpPr>
            <p:spPr bwMode="auto">
              <a:xfrm>
                <a:off x="6380867" y="461049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1696A27-C15C-E44A-4507-B28BD98B81D3}"/>
                  </a:ext>
                  <a:ext uri="{C183D7F6-B498-43B3-948B-1728B52AA6E4}">
                    <adec:decorative xmlns:adec="http://schemas.microsoft.com/office/drawing/2017/decorative" val="1"/>
                  </a:ext>
                </a:extLst>
              </p:cNvPr>
              <p:cNvSpPr txBox="1"/>
              <p:nvPr/>
            </p:nvSpPr>
            <p:spPr>
              <a:xfrm>
                <a:off x="3963144" y="5186090"/>
                <a:ext cx="4225480" cy="392415"/>
              </a:xfrm>
              <a:prstGeom prst="rect">
                <a:avLst/>
              </a:prstGeom>
              <a:noFill/>
            </p:spPr>
            <p:txBody>
              <a:bodyPr wrap="square" lIns="0" tIns="0" rIns="0" bIns="1143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0130">
                          <a:srgbClr val="000000"/>
                        </a:gs>
                        <a:gs pos="54723">
                          <a:srgbClr val="000000"/>
                        </a:gs>
                      </a:gsLst>
                      <a:lin ang="1800000" scaled="0"/>
                    </a:gradFill>
                    <a:effectLst/>
                    <a:uLnTx/>
                    <a:uFillTx/>
                    <a:latin typeface="Segoe UI Semibold"/>
                    <a:ea typeface="+mn-ea"/>
                    <a:cs typeface="+mn-cs"/>
                  </a:rPr>
                  <a:t>Microsoft Intelligent Data Platform</a:t>
                </a:r>
              </a:p>
            </p:txBody>
          </p:sp>
          <p:sp>
            <p:nvSpPr>
              <p:cNvPr id="27" name="Oval 26">
                <a:extLst>
                  <a:ext uri="{FF2B5EF4-FFF2-40B4-BE49-F238E27FC236}">
                    <a16:creationId xmlns:a16="http://schemas.microsoft.com/office/drawing/2014/main" id="{CC748407-D619-317B-4F0C-CC6713EA17B4}"/>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A96DA7F-3D2D-10F1-91D6-1B6FA0D726AE}"/>
                  </a:ext>
                  <a:ext uri="{C183D7F6-B498-43B3-948B-1728B52AA6E4}">
                    <adec:decorative xmlns:adec="http://schemas.microsoft.com/office/drawing/2017/decorative" val="1"/>
                  </a:ext>
                </a:extLst>
              </p:cNvPr>
              <p:cNvSpPr>
                <a:spLocks noChangeAspect="1"/>
              </p:cNvSpPr>
              <p:nvPr/>
            </p:nvSpPr>
            <p:spPr bwMode="auto">
              <a:xfrm>
                <a:off x="6075885" y="42185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Rounded Corners 51">
                <a:extLst>
                  <a:ext uri="{FF2B5EF4-FFF2-40B4-BE49-F238E27FC236}">
                    <a16:creationId xmlns:a16="http://schemas.microsoft.com/office/drawing/2014/main" id="{0C976488-62F1-8007-D1C5-7E4E6190BB31}"/>
                  </a:ext>
                  <a:ext uri="{C183D7F6-B498-43B3-948B-1728B52AA6E4}">
                    <adec:decorative xmlns:adec="http://schemas.microsoft.com/office/drawing/2017/decorative" val="1"/>
                  </a:ext>
                </a:extLst>
              </p:cNvPr>
              <p:cNvSpPr/>
              <p:nvPr/>
            </p:nvSpPr>
            <p:spPr bwMode="auto">
              <a:xfrm>
                <a:off x="4575162" y="3072478"/>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31" name="Group 30">
                <a:extLst>
                  <a:ext uri="{FF2B5EF4-FFF2-40B4-BE49-F238E27FC236}">
                    <a16:creationId xmlns:a16="http://schemas.microsoft.com/office/drawing/2014/main" id="{79CD1FE0-093E-FFE6-4082-06869AFDB837}"/>
                  </a:ext>
                  <a:ext uri="{C183D7F6-B498-43B3-948B-1728B52AA6E4}">
                    <adec:decorative xmlns:adec="http://schemas.microsoft.com/office/drawing/2017/decorative" val="1"/>
                  </a:ext>
                </a:extLst>
              </p:cNvPr>
              <p:cNvGrpSpPr/>
              <p:nvPr/>
            </p:nvGrpSpPr>
            <p:grpSpPr>
              <a:xfrm>
                <a:off x="5898698" y="3463208"/>
                <a:ext cx="428606" cy="222476"/>
                <a:chOff x="8781498" y="584200"/>
                <a:chExt cx="428606" cy="5719234"/>
              </a:xfrm>
            </p:grpSpPr>
            <p:cxnSp>
              <p:nvCxnSpPr>
                <p:cNvPr id="105" name="Straight Connector 67">
                  <a:extLst>
                    <a:ext uri="{FF2B5EF4-FFF2-40B4-BE49-F238E27FC236}">
                      <a16:creationId xmlns:a16="http://schemas.microsoft.com/office/drawing/2014/main" id="{71276927-8176-053A-A6F1-0FB4B7B58BAB}"/>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6" name="Straight Connector 67">
                  <a:extLst>
                    <a:ext uri="{FF2B5EF4-FFF2-40B4-BE49-F238E27FC236}">
                      <a16:creationId xmlns:a16="http://schemas.microsoft.com/office/drawing/2014/main" id="{CEBCA103-ADC8-E94D-05C5-BF75E2ED05B2}"/>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7" name="Straight Connector 67">
                  <a:extLst>
                    <a:ext uri="{FF2B5EF4-FFF2-40B4-BE49-F238E27FC236}">
                      <a16:creationId xmlns:a16="http://schemas.microsoft.com/office/drawing/2014/main" id="{B8DDEE32-9ED8-6908-56B9-8BA160FA4462}"/>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8" name="Straight Connector 67">
                  <a:extLst>
                    <a:ext uri="{FF2B5EF4-FFF2-40B4-BE49-F238E27FC236}">
                      <a16:creationId xmlns:a16="http://schemas.microsoft.com/office/drawing/2014/main" id="{AFAEC616-9147-44A0-CD5F-BB227614598A}"/>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9" name="Straight Connector 67">
                  <a:extLst>
                    <a:ext uri="{FF2B5EF4-FFF2-40B4-BE49-F238E27FC236}">
                      <a16:creationId xmlns:a16="http://schemas.microsoft.com/office/drawing/2014/main" id="{DCE52F3C-112A-12C9-7706-548C5CFD82A6}"/>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grpSp>
          <p:sp>
            <p:nvSpPr>
              <p:cNvPr id="32" name="Oval 31">
                <a:extLst>
                  <a:ext uri="{FF2B5EF4-FFF2-40B4-BE49-F238E27FC236}">
                    <a16:creationId xmlns:a16="http://schemas.microsoft.com/office/drawing/2014/main" id="{7806C627-4A07-F5F1-B258-BFDFC954DE1C}"/>
                  </a:ext>
                  <a:ext uri="{C183D7F6-B498-43B3-948B-1728B52AA6E4}">
                    <adec:decorative xmlns:adec="http://schemas.microsoft.com/office/drawing/2017/decorative" val="1"/>
                  </a:ext>
                </a:extLst>
              </p:cNvPr>
              <p:cNvSpPr>
                <a:spLocks noChangeAspect="1"/>
              </p:cNvSpPr>
              <p:nvPr/>
            </p:nvSpPr>
            <p:spPr bwMode="auto">
              <a:xfrm>
                <a:off x="6194235" y="3424310"/>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5B13EBFA-D1C9-800E-152F-0C14295A2023}"/>
                  </a:ext>
                  <a:ext uri="{C183D7F6-B498-43B3-948B-1728B52AA6E4}">
                    <adec:decorative xmlns:adec="http://schemas.microsoft.com/office/drawing/2017/decorative" val="1"/>
                  </a:ext>
                </a:extLst>
              </p:cNvPr>
              <p:cNvSpPr>
                <a:spLocks noChangeAspect="1"/>
              </p:cNvSpPr>
              <p:nvPr/>
            </p:nvSpPr>
            <p:spPr bwMode="auto">
              <a:xfrm>
                <a:off x="5981174" y="3515806"/>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711889C-4E06-A9F3-5A96-0BAF2DBE105A}"/>
                  </a:ext>
                  <a:ext uri="{C183D7F6-B498-43B3-948B-1728B52AA6E4}">
                    <adec:decorative xmlns:adec="http://schemas.microsoft.com/office/drawing/2017/decorative" val="1"/>
                  </a:ext>
                </a:extLst>
              </p:cNvPr>
              <p:cNvSpPr>
                <a:spLocks noChangeAspect="1"/>
              </p:cNvSpPr>
              <p:nvPr/>
            </p:nvSpPr>
            <p:spPr bwMode="auto">
              <a:xfrm>
                <a:off x="5875609" y="3337450"/>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60901D5-FE11-487C-9536-4B3B7437A209}"/>
                  </a:ext>
                  <a:ext uri="{C183D7F6-B498-43B3-948B-1728B52AA6E4}">
                    <adec:decorative xmlns:adec="http://schemas.microsoft.com/office/drawing/2017/decorative" val="1"/>
                  </a:ext>
                </a:extLst>
              </p:cNvPr>
              <p:cNvSpPr>
                <a:spLocks noChangeAspect="1"/>
              </p:cNvSpPr>
              <p:nvPr/>
            </p:nvSpPr>
            <p:spPr bwMode="auto">
              <a:xfrm>
                <a:off x="6299346" y="340463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DEB65C1-0D17-A278-843E-A43FD24482EE}"/>
                  </a:ext>
                  <a:ext uri="{C183D7F6-B498-43B3-948B-1728B52AA6E4}">
                    <adec:decorative xmlns:adec="http://schemas.microsoft.com/office/drawing/2017/decorative" val="1"/>
                  </a:ext>
                </a:extLst>
              </p:cNvPr>
              <p:cNvSpPr>
                <a:spLocks noChangeAspect="1"/>
              </p:cNvSpPr>
              <p:nvPr/>
            </p:nvSpPr>
            <p:spPr bwMode="auto">
              <a:xfrm>
                <a:off x="6088209" y="359592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Rounded Corners 52">
                <a:extLst>
                  <a:ext uri="{FF2B5EF4-FFF2-40B4-BE49-F238E27FC236}">
                    <a16:creationId xmlns:a16="http://schemas.microsoft.com/office/drawing/2014/main" id="{EB8ED6CF-2239-A817-5BF3-085B37C8B57D}"/>
                  </a:ext>
                  <a:ext uri="{C183D7F6-B498-43B3-948B-1728B52AA6E4}">
                    <adec:decorative xmlns:adec="http://schemas.microsoft.com/office/drawing/2017/decorative" val="1"/>
                  </a:ext>
                </a:extLst>
              </p:cNvPr>
              <p:cNvSpPr/>
              <p:nvPr/>
            </p:nvSpPr>
            <p:spPr bwMode="auto">
              <a:xfrm>
                <a:off x="4575162" y="2363299"/>
                <a:ext cx="3077943" cy="1435884"/>
              </a:xfrm>
              <a:prstGeom prst="roundRect">
                <a:avLst>
                  <a:gd name="adj" fmla="val 5271"/>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2</a:t>
                </a:r>
              </a:p>
            </p:txBody>
          </p:sp>
          <p:sp>
            <p:nvSpPr>
              <p:cNvPr id="38" name="TextBox 37">
                <a:extLst>
                  <a:ext uri="{FF2B5EF4-FFF2-40B4-BE49-F238E27FC236}">
                    <a16:creationId xmlns:a16="http://schemas.microsoft.com/office/drawing/2014/main" id="{513BFF1A-3AFD-A18F-AE88-EB567ADC2DB0}"/>
                  </a:ext>
                  <a:ext uri="{C183D7F6-B498-43B3-948B-1728B52AA6E4}">
                    <adec:decorative xmlns:adec="http://schemas.microsoft.com/office/drawing/2017/decorative" val="1"/>
                  </a:ext>
                </a:extLst>
              </p:cNvPr>
              <p:cNvSpPr txBox="1"/>
              <p:nvPr/>
            </p:nvSpPr>
            <p:spPr>
              <a:xfrm>
                <a:off x="5045172" y="30641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39" name="Group 38">
                <a:extLst>
                  <a:ext uri="{FF2B5EF4-FFF2-40B4-BE49-F238E27FC236}">
                    <a16:creationId xmlns:a16="http://schemas.microsoft.com/office/drawing/2014/main" id="{F2C1BB77-CDA6-EF85-3112-B4475807122B}"/>
                  </a:ext>
                  <a:ext uri="{C183D7F6-B498-43B3-948B-1728B52AA6E4}">
                    <adec:decorative xmlns:adec="http://schemas.microsoft.com/office/drawing/2017/decorative" val="1"/>
                  </a:ext>
                </a:extLst>
              </p:cNvPr>
              <p:cNvGrpSpPr/>
              <p:nvPr/>
            </p:nvGrpSpPr>
            <p:grpSpPr>
              <a:xfrm>
                <a:off x="5898698" y="2752623"/>
                <a:ext cx="428606" cy="222476"/>
                <a:chOff x="8781498" y="584200"/>
                <a:chExt cx="428606" cy="5719234"/>
              </a:xfrm>
            </p:grpSpPr>
            <p:cxnSp>
              <p:nvCxnSpPr>
                <p:cNvPr id="100" name="Straight Connector 67">
                  <a:extLst>
                    <a:ext uri="{FF2B5EF4-FFF2-40B4-BE49-F238E27FC236}">
                      <a16:creationId xmlns:a16="http://schemas.microsoft.com/office/drawing/2014/main" id="{0D7C8209-53EB-1FF1-F565-A900A48867B9}"/>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1" name="Straight Connector 67">
                  <a:extLst>
                    <a:ext uri="{FF2B5EF4-FFF2-40B4-BE49-F238E27FC236}">
                      <a16:creationId xmlns:a16="http://schemas.microsoft.com/office/drawing/2014/main" id="{1AFD0514-FAE8-9DC3-CC85-1156184A2CAE}"/>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2" name="Straight Connector 67">
                  <a:extLst>
                    <a:ext uri="{FF2B5EF4-FFF2-40B4-BE49-F238E27FC236}">
                      <a16:creationId xmlns:a16="http://schemas.microsoft.com/office/drawing/2014/main" id="{B39DC9DF-0960-2A66-F5F6-AE173B26B138}"/>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3" name="Straight Connector 67">
                  <a:extLst>
                    <a:ext uri="{FF2B5EF4-FFF2-40B4-BE49-F238E27FC236}">
                      <a16:creationId xmlns:a16="http://schemas.microsoft.com/office/drawing/2014/main" id="{3F550928-64BA-BB62-52EF-46484CAF1E38}"/>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4" name="Straight Connector 67">
                  <a:extLst>
                    <a:ext uri="{FF2B5EF4-FFF2-40B4-BE49-F238E27FC236}">
                      <a16:creationId xmlns:a16="http://schemas.microsoft.com/office/drawing/2014/main" id="{998CBEE4-A587-3B43-EECB-1D6C41144767}"/>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grpSp>
          <p:sp>
            <p:nvSpPr>
              <p:cNvPr id="40" name="Oval 39">
                <a:extLst>
                  <a:ext uri="{FF2B5EF4-FFF2-40B4-BE49-F238E27FC236}">
                    <a16:creationId xmlns:a16="http://schemas.microsoft.com/office/drawing/2014/main" id="{5501E415-0329-9E52-BA9C-E84262ABA791}"/>
                  </a:ext>
                  <a:ext uri="{C183D7F6-B498-43B3-948B-1728B52AA6E4}">
                    <adec:decorative xmlns:adec="http://schemas.microsoft.com/office/drawing/2017/decorative" val="1"/>
                  </a:ext>
                </a:extLst>
              </p:cNvPr>
              <p:cNvSpPr>
                <a:spLocks noChangeAspect="1"/>
              </p:cNvSpPr>
              <p:nvPr/>
            </p:nvSpPr>
            <p:spPr bwMode="auto">
              <a:xfrm>
                <a:off x="6087632"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8554C81B-800D-A709-4654-37B630FBD0C6}"/>
                  </a:ext>
                  <a:ext uri="{C183D7F6-B498-43B3-948B-1728B52AA6E4}">
                    <adec:decorative xmlns:adec="http://schemas.microsoft.com/office/drawing/2017/decorative" val="1"/>
                  </a:ext>
                </a:extLst>
              </p:cNvPr>
              <p:cNvSpPr>
                <a:spLocks noChangeAspect="1"/>
              </p:cNvSpPr>
              <p:nvPr/>
            </p:nvSpPr>
            <p:spPr bwMode="auto">
              <a:xfrm>
                <a:off x="6298589" y="287753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2" name="Oval 41">
                <a:extLst>
                  <a:ext uri="{FF2B5EF4-FFF2-40B4-BE49-F238E27FC236}">
                    <a16:creationId xmlns:a16="http://schemas.microsoft.com/office/drawing/2014/main" id="{D4824B43-326E-9A13-CDB7-FF839B9F1410}"/>
                  </a:ext>
                  <a:ext uri="{C183D7F6-B498-43B3-948B-1728B52AA6E4}">
                    <adec:decorative xmlns:adec="http://schemas.microsoft.com/office/drawing/2017/decorative" val="1"/>
                  </a:ext>
                </a:extLst>
              </p:cNvPr>
              <p:cNvSpPr>
                <a:spLocks noChangeAspect="1"/>
              </p:cNvSpPr>
              <p:nvPr/>
            </p:nvSpPr>
            <p:spPr bwMode="auto">
              <a:xfrm>
                <a:off x="5876494"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3" name="Rectangle: Rounded Corners 53">
                <a:extLst>
                  <a:ext uri="{FF2B5EF4-FFF2-40B4-BE49-F238E27FC236}">
                    <a16:creationId xmlns:a16="http://schemas.microsoft.com/office/drawing/2014/main" id="{0EAE1874-8610-1DF0-BD32-1F2587994121}"/>
                  </a:ext>
                  <a:ext uri="{C183D7F6-B498-43B3-948B-1728B52AA6E4}">
                    <adec:decorative xmlns:adec="http://schemas.microsoft.com/office/drawing/2017/decorative" val="1"/>
                  </a:ext>
                </a:extLst>
              </p:cNvPr>
              <p:cNvSpPr/>
              <p:nvPr/>
            </p:nvSpPr>
            <p:spPr bwMode="auto">
              <a:xfrm>
                <a:off x="4575162" y="1668312"/>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3</a:t>
                </a:r>
              </a:p>
            </p:txBody>
          </p:sp>
          <p:sp>
            <p:nvSpPr>
              <p:cNvPr id="51" name="TextBox 50">
                <a:extLst>
                  <a:ext uri="{FF2B5EF4-FFF2-40B4-BE49-F238E27FC236}">
                    <a16:creationId xmlns:a16="http://schemas.microsoft.com/office/drawing/2014/main" id="{A457483E-A1FD-587E-D8C7-4EA7DED1CF4D}"/>
                  </a:ext>
                  <a:ext uri="{C183D7F6-B498-43B3-948B-1728B52AA6E4}">
                    <adec:decorative xmlns:adec="http://schemas.microsoft.com/office/drawing/2017/decorative" val="1"/>
                  </a:ext>
                </a:extLst>
              </p:cNvPr>
              <p:cNvSpPr txBox="1"/>
              <p:nvPr/>
            </p:nvSpPr>
            <p:spPr>
              <a:xfrm>
                <a:off x="5118834" y="239645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53" name="Oval 52">
                <a:extLst>
                  <a:ext uri="{FF2B5EF4-FFF2-40B4-BE49-F238E27FC236}">
                    <a16:creationId xmlns:a16="http://schemas.microsoft.com/office/drawing/2014/main" id="{62962844-BE07-9246-A972-76661666BB19}"/>
                  </a:ext>
                  <a:ext uri="{C183D7F6-B498-43B3-948B-1728B52AA6E4}">
                    <adec:decorative xmlns:adec="http://schemas.microsoft.com/office/drawing/2017/decorative" val="1"/>
                  </a:ext>
                </a:extLst>
              </p:cNvPr>
              <p:cNvSpPr>
                <a:spLocks noChangeAspect="1"/>
              </p:cNvSpPr>
              <p:nvPr/>
            </p:nvSpPr>
            <p:spPr bwMode="auto">
              <a:xfrm>
                <a:off x="6187796" y="17549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5" name="Oval 54">
                <a:extLst>
                  <a:ext uri="{FF2B5EF4-FFF2-40B4-BE49-F238E27FC236}">
                    <a16:creationId xmlns:a16="http://schemas.microsoft.com/office/drawing/2014/main" id="{982E1528-2978-4FF7-BDFF-69424BE331FA}"/>
                  </a:ext>
                  <a:ext uri="{C183D7F6-B498-43B3-948B-1728B52AA6E4}">
                    <adec:decorative xmlns:adec="http://schemas.microsoft.com/office/drawing/2017/decorative" val="1"/>
                  </a:ext>
                </a:extLst>
              </p:cNvPr>
              <p:cNvSpPr>
                <a:spLocks noChangeAspect="1"/>
              </p:cNvSpPr>
              <p:nvPr/>
            </p:nvSpPr>
            <p:spPr bwMode="auto">
              <a:xfrm>
                <a:off x="5981231" y="136257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834E399-CCB2-FB5D-33D0-CB92CF1F7669}"/>
                  </a:ext>
                  <a:ext uri="{C183D7F6-B498-43B3-948B-1728B52AA6E4}">
                    <adec:decorative xmlns:adec="http://schemas.microsoft.com/office/drawing/2017/decorative" val="1"/>
                  </a:ext>
                </a:extLst>
              </p:cNvPr>
              <p:cNvSpPr>
                <a:spLocks noChangeAspect="1"/>
              </p:cNvSpPr>
              <p:nvPr/>
            </p:nvSpPr>
            <p:spPr bwMode="auto">
              <a:xfrm>
                <a:off x="5875323" y="154730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2722297-4019-450C-DC53-83B32F6DBE0A}"/>
                  </a:ext>
                  <a:ext uri="{C183D7F6-B498-43B3-948B-1728B52AA6E4}">
                    <adec:decorative xmlns:adec="http://schemas.microsoft.com/office/drawing/2017/decorative" val="1"/>
                  </a:ext>
                </a:extLst>
              </p:cNvPr>
              <p:cNvSpPr>
                <a:spLocks noChangeAspect="1"/>
              </p:cNvSpPr>
              <p:nvPr/>
            </p:nvSpPr>
            <p:spPr bwMode="auto">
              <a:xfrm>
                <a:off x="6292571" y="19454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FC817B10-0B76-3227-F452-030A86D5999C}"/>
                  </a:ext>
                  <a:ext uri="{C183D7F6-B498-43B3-948B-1728B52AA6E4}">
                    <adec:decorative xmlns:adec="http://schemas.microsoft.com/office/drawing/2017/decorative" val="1"/>
                  </a:ext>
                </a:extLst>
              </p:cNvPr>
              <p:cNvSpPr>
                <a:spLocks noChangeAspect="1"/>
              </p:cNvSpPr>
              <p:nvPr/>
            </p:nvSpPr>
            <p:spPr bwMode="auto">
              <a:xfrm>
                <a:off x="6297568" y="1506279"/>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85C66A58-F0BA-5BC2-B058-87391663161B}"/>
                  </a:ext>
                  <a:ext uri="{C183D7F6-B498-43B3-948B-1728B52AA6E4}">
                    <adec:decorative xmlns:adec="http://schemas.microsoft.com/office/drawing/2017/decorative" val="1"/>
                  </a:ext>
                </a:extLst>
              </p:cNvPr>
              <p:cNvGrpSpPr/>
              <p:nvPr/>
            </p:nvGrpSpPr>
            <p:grpSpPr>
              <a:xfrm>
                <a:off x="5889973" y="2050202"/>
                <a:ext cx="428606" cy="222476"/>
                <a:chOff x="8781498" y="584200"/>
                <a:chExt cx="428606" cy="5719234"/>
              </a:xfrm>
            </p:grpSpPr>
            <p:cxnSp>
              <p:nvCxnSpPr>
                <p:cNvPr id="95" name="Straight Connector 67">
                  <a:extLst>
                    <a:ext uri="{FF2B5EF4-FFF2-40B4-BE49-F238E27FC236}">
                      <a16:creationId xmlns:a16="http://schemas.microsoft.com/office/drawing/2014/main" id="{E7F0463F-CB1A-270B-09DF-80E3C4A18D40}"/>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6" name="Straight Connector 67">
                  <a:extLst>
                    <a:ext uri="{FF2B5EF4-FFF2-40B4-BE49-F238E27FC236}">
                      <a16:creationId xmlns:a16="http://schemas.microsoft.com/office/drawing/2014/main" id="{977F3F72-3FFB-038B-0F76-57723E53639C}"/>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7" name="Straight Connector 67">
                  <a:extLst>
                    <a:ext uri="{FF2B5EF4-FFF2-40B4-BE49-F238E27FC236}">
                      <a16:creationId xmlns:a16="http://schemas.microsoft.com/office/drawing/2014/main" id="{B7AD17CA-9EEA-0FD1-2A11-1C07728250CD}"/>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8" name="Straight Connector 67">
                  <a:extLst>
                    <a:ext uri="{FF2B5EF4-FFF2-40B4-BE49-F238E27FC236}">
                      <a16:creationId xmlns:a16="http://schemas.microsoft.com/office/drawing/2014/main" id="{59E85F68-AAF2-F89D-8D66-5D0EAF3855A7}"/>
                    </a:ext>
                  </a:extLst>
                </p:cNvPr>
                <p:cNvCxnSpPr>
                  <a:cxnSpLocks/>
                </p:cNvCxnSpPr>
                <p:nvPr/>
              </p:nvCxnSpPr>
              <p:spPr>
                <a:xfrm flipV="1">
                  <a:off x="9103450"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9" name="Straight Connector 67">
                  <a:extLst>
                    <a:ext uri="{FF2B5EF4-FFF2-40B4-BE49-F238E27FC236}">
                      <a16:creationId xmlns:a16="http://schemas.microsoft.com/office/drawing/2014/main" id="{B9EC611D-65D6-FF66-47F9-D3A536163CBA}"/>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grpSp>
          <p:sp>
            <p:nvSpPr>
              <p:cNvPr id="63" name="Oval 62">
                <a:extLst>
                  <a:ext uri="{FF2B5EF4-FFF2-40B4-BE49-F238E27FC236}">
                    <a16:creationId xmlns:a16="http://schemas.microsoft.com/office/drawing/2014/main" id="{E79A3908-50F8-8429-D327-BCF8F0D54FC3}"/>
                  </a:ext>
                  <a:ext uri="{C183D7F6-B498-43B3-948B-1728B52AA6E4}">
                    <adec:decorative xmlns:adec="http://schemas.microsoft.com/office/drawing/2017/decorative" val="1"/>
                  </a:ext>
                </a:extLst>
              </p:cNvPr>
              <p:cNvSpPr>
                <a:spLocks noChangeAspect="1"/>
              </p:cNvSpPr>
              <p:nvPr/>
            </p:nvSpPr>
            <p:spPr bwMode="auto">
              <a:xfrm>
                <a:off x="6083316" y="2045639"/>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7" name="Oval 86">
                <a:extLst>
                  <a:ext uri="{FF2B5EF4-FFF2-40B4-BE49-F238E27FC236}">
                    <a16:creationId xmlns:a16="http://schemas.microsoft.com/office/drawing/2014/main" id="{98BC51B9-8153-0C94-64B6-C9CFF4A84156}"/>
                  </a:ext>
                  <a:ext uri="{C183D7F6-B498-43B3-948B-1728B52AA6E4}">
                    <adec:decorative xmlns:adec="http://schemas.microsoft.com/office/drawing/2017/decorative" val="1"/>
                  </a:ext>
                </a:extLst>
              </p:cNvPr>
              <p:cNvSpPr>
                <a:spLocks noChangeAspect="1"/>
              </p:cNvSpPr>
              <p:nvPr/>
            </p:nvSpPr>
            <p:spPr bwMode="auto">
              <a:xfrm>
                <a:off x="5976234" y="1857875"/>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8" name="TextBox 87">
                <a:extLst>
                  <a:ext uri="{FF2B5EF4-FFF2-40B4-BE49-F238E27FC236}">
                    <a16:creationId xmlns:a16="http://schemas.microsoft.com/office/drawing/2014/main" id="{3B62343D-085D-3E80-1AAF-AACCAF7340FF}"/>
                  </a:ext>
                  <a:ext uri="{C183D7F6-B498-43B3-948B-1728B52AA6E4}">
                    <adec:decorative xmlns:adec="http://schemas.microsoft.com/office/drawing/2017/decorative" val="1"/>
                  </a:ext>
                </a:extLst>
              </p:cNvPr>
              <p:cNvSpPr txBox="1"/>
              <p:nvPr/>
            </p:nvSpPr>
            <p:spPr>
              <a:xfrm>
                <a:off x="5060769" y="393074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89" name="Oval 88">
                <a:extLst>
                  <a:ext uri="{FF2B5EF4-FFF2-40B4-BE49-F238E27FC236}">
                    <a16:creationId xmlns:a16="http://schemas.microsoft.com/office/drawing/2014/main" id="{1F2D1903-B06B-F670-168A-81452CA6A3CE}"/>
                  </a:ext>
                  <a:ext uri="{C183D7F6-B498-43B3-948B-1728B52AA6E4}">
                    <adec:decorative xmlns:adec="http://schemas.microsoft.com/office/drawing/2017/decorative" val="1"/>
                  </a:ext>
                </a:extLst>
              </p:cNvPr>
              <p:cNvSpPr>
                <a:spLocks noChangeAspect="1"/>
              </p:cNvSpPr>
              <p:nvPr/>
            </p:nvSpPr>
            <p:spPr bwMode="auto">
              <a:xfrm>
                <a:off x="5968778" y="134855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E3C8954A-07C3-B156-45E6-1610587C4595}"/>
                  </a:ext>
                  <a:ext uri="{C183D7F6-B498-43B3-948B-1728B52AA6E4}">
                    <adec:decorative xmlns:adec="http://schemas.microsoft.com/office/drawing/2017/decorative" val="1"/>
                  </a:ext>
                </a:extLst>
              </p:cNvPr>
              <p:cNvSpPr>
                <a:spLocks noChangeAspect="1"/>
              </p:cNvSpPr>
              <p:nvPr/>
            </p:nvSpPr>
            <p:spPr bwMode="auto">
              <a:xfrm>
                <a:off x="5862870" y="153328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0DB9C67D-1F90-8E29-9FC5-FAB3A4B0F4DD}"/>
                  </a:ext>
                  <a:ext uri="{C183D7F6-B498-43B3-948B-1728B52AA6E4}">
                    <adec:decorative xmlns:adec="http://schemas.microsoft.com/office/drawing/2017/decorative" val="1"/>
                  </a:ext>
                </a:extLst>
              </p:cNvPr>
              <p:cNvSpPr>
                <a:spLocks noChangeAspect="1"/>
              </p:cNvSpPr>
              <p:nvPr/>
            </p:nvSpPr>
            <p:spPr bwMode="auto">
              <a:xfrm>
                <a:off x="6285115" y="149225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85074017-6BB1-6CC8-8CBC-EF48A122E527}"/>
                  </a:ext>
                  <a:ext uri="{C183D7F6-B498-43B3-948B-1728B52AA6E4}">
                    <adec:decorative xmlns:adec="http://schemas.microsoft.com/office/drawing/2017/decorative" val="1"/>
                  </a:ext>
                </a:extLst>
              </p:cNvPr>
              <p:cNvGrpSpPr/>
              <p:nvPr/>
            </p:nvGrpSpPr>
            <p:grpSpPr>
              <a:xfrm>
                <a:off x="4358670" y="803399"/>
                <a:ext cx="3486022" cy="916384"/>
                <a:chOff x="14080236" y="3154520"/>
                <a:chExt cx="7827265" cy="2057584"/>
              </a:xfrm>
            </p:grpSpPr>
            <p:sp>
              <p:nvSpPr>
                <p:cNvPr id="93" name="Rectangle: Rounded Corners 286">
                  <a:extLst>
                    <a:ext uri="{FF2B5EF4-FFF2-40B4-BE49-F238E27FC236}">
                      <a16:creationId xmlns:a16="http://schemas.microsoft.com/office/drawing/2014/main" id="{56A7DC7C-576A-B4E9-7948-E31D90567A36}"/>
                    </a:ext>
                  </a:extLst>
                </p:cNvPr>
                <p:cNvSpPr/>
                <p:nvPr/>
              </p:nvSpPr>
              <p:spPr bwMode="auto">
                <a:xfrm>
                  <a:off x="14080236" y="3154520"/>
                  <a:ext cx="7827265" cy="2057584"/>
                </a:xfrm>
                <a:prstGeom prst="roundRect">
                  <a:avLst>
                    <a:gd name="adj" fmla="val 3623"/>
                  </a:avLst>
                </a:pr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94" name="TextBox 93">
                  <a:extLst>
                    <a:ext uri="{FF2B5EF4-FFF2-40B4-BE49-F238E27FC236}">
                      <a16:creationId xmlns:a16="http://schemas.microsoft.com/office/drawing/2014/main" id="{F745D228-593E-C8CD-B4AF-D7193420BC2D}"/>
                    </a:ext>
                  </a:extLst>
                </p:cNvPr>
                <p:cNvSpPr txBox="1"/>
                <p:nvPr/>
              </p:nvSpPr>
              <p:spPr>
                <a:xfrm>
                  <a:off x="14866596" y="3767843"/>
                  <a:ext cx="6254546" cy="83094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2400" b="1" i="0" u="none" strike="noStrike" kern="0" cap="none" spc="-50" normalizeH="0" baseline="0" noProof="0">
                      <a:ln>
                        <a:noFill/>
                      </a:ln>
                      <a:gradFill>
                        <a:gsLst>
                          <a:gs pos="0">
                            <a:srgbClr val="000000"/>
                          </a:gs>
                          <a:gs pos="100000">
                            <a:srgbClr val="000000"/>
                          </a:gs>
                        </a:gsLst>
                        <a:lin ang="2700000" scaled="1"/>
                      </a:gradFill>
                      <a:effectLst/>
                      <a:uLnTx/>
                      <a:uFillTx/>
                      <a:latin typeface="Segoe UI Semibold"/>
                      <a:ea typeface="+mn-ea"/>
                      <a:cs typeface="+mn-cs"/>
                    </a:rPr>
                    <a:t>Microsoft Cloud</a:t>
                  </a:r>
                </a:p>
              </p:txBody>
            </p:sp>
          </p:grpSp>
        </p:grpSp>
        <p:sp>
          <p:nvSpPr>
            <p:cNvPr id="120" name="Freeform 343">
              <a:extLst>
                <a:ext uri="{FF2B5EF4-FFF2-40B4-BE49-F238E27FC236}">
                  <a16:creationId xmlns:a16="http://schemas.microsoft.com/office/drawing/2014/main" id="{A4F8E280-4FFE-F06C-7515-2A679C8AE1DE}"/>
                </a:ext>
                <a:ext uri="{C183D7F6-B498-43B3-948B-1728B52AA6E4}">
                  <adec:decorative xmlns:adec="http://schemas.microsoft.com/office/drawing/2017/decorative" val="1"/>
                </a:ext>
              </a:extLst>
            </p:cNvPr>
            <p:cNvSpPr/>
            <p:nvPr/>
          </p:nvSpPr>
          <p:spPr bwMode="auto">
            <a:xfrm>
              <a:off x="352016" y="574252"/>
              <a:ext cx="5244353" cy="100744"/>
            </a:xfrm>
            <a:custGeom>
              <a:avLst/>
              <a:gdLst>
                <a:gd name="connsiteX0" fmla="*/ 94136 w 5244353"/>
                <a:gd name="connsiteY0" fmla="*/ 0 h 100744"/>
                <a:gd name="connsiteX1" fmla="*/ 5150217 w 5244353"/>
                <a:gd name="connsiteY1" fmla="*/ 0 h 100744"/>
                <a:gd name="connsiteX2" fmla="*/ 5244353 w 5244353"/>
                <a:gd name="connsiteY2" fmla="*/ 94136 h 100744"/>
                <a:gd name="connsiteX3" fmla="*/ 5244353 w 5244353"/>
                <a:gd name="connsiteY3" fmla="*/ 100744 h 100744"/>
                <a:gd name="connsiteX4" fmla="*/ 0 w 5244353"/>
                <a:gd name="connsiteY4" fmla="*/ 100744 h 100744"/>
                <a:gd name="connsiteX5" fmla="*/ 0 w 5244353"/>
                <a:gd name="connsiteY5" fmla="*/ 94136 h 100744"/>
                <a:gd name="connsiteX6" fmla="*/ 94136 w 5244353"/>
                <a:gd name="connsiteY6" fmla="*/ 0 h 100744"/>
                <a:gd name="connsiteX0" fmla="*/ 94136 w 5244353"/>
                <a:gd name="connsiteY0" fmla="*/ 0 h 107575"/>
                <a:gd name="connsiteX1" fmla="*/ 5150217 w 5244353"/>
                <a:gd name="connsiteY1" fmla="*/ 0 h 107575"/>
                <a:gd name="connsiteX2" fmla="*/ 5244353 w 5244353"/>
                <a:gd name="connsiteY2" fmla="*/ 94136 h 107575"/>
                <a:gd name="connsiteX3" fmla="*/ 5244353 w 5244353"/>
                <a:gd name="connsiteY3" fmla="*/ 100744 h 107575"/>
                <a:gd name="connsiteX4" fmla="*/ 2589577 w 5244353"/>
                <a:gd name="connsiteY4" fmla="*/ 107575 h 107575"/>
                <a:gd name="connsiteX5" fmla="*/ 0 w 5244353"/>
                <a:gd name="connsiteY5" fmla="*/ 100744 h 107575"/>
                <a:gd name="connsiteX6" fmla="*/ 0 w 5244353"/>
                <a:gd name="connsiteY6" fmla="*/ 94136 h 107575"/>
                <a:gd name="connsiteX7" fmla="*/ 94136 w 5244353"/>
                <a:gd name="connsiteY7" fmla="*/ 0 h 107575"/>
                <a:gd name="connsiteX0" fmla="*/ 2589577 w 5244353"/>
                <a:gd name="connsiteY0" fmla="*/ 107575 h 199015"/>
                <a:gd name="connsiteX1" fmla="*/ 0 w 5244353"/>
                <a:gd name="connsiteY1" fmla="*/ 100744 h 199015"/>
                <a:gd name="connsiteX2" fmla="*/ 0 w 5244353"/>
                <a:gd name="connsiteY2" fmla="*/ 94136 h 199015"/>
                <a:gd name="connsiteX3" fmla="*/ 94136 w 5244353"/>
                <a:gd name="connsiteY3" fmla="*/ 0 h 199015"/>
                <a:gd name="connsiteX4" fmla="*/ 5150217 w 5244353"/>
                <a:gd name="connsiteY4" fmla="*/ 0 h 199015"/>
                <a:gd name="connsiteX5" fmla="*/ 5244353 w 5244353"/>
                <a:gd name="connsiteY5" fmla="*/ 94136 h 199015"/>
                <a:gd name="connsiteX6" fmla="*/ 5244353 w 5244353"/>
                <a:gd name="connsiteY6" fmla="*/ 100744 h 199015"/>
                <a:gd name="connsiteX7" fmla="*/ 2681017 w 5244353"/>
                <a:gd name="connsiteY7" fmla="*/ 199015 h 199015"/>
                <a:gd name="connsiteX0" fmla="*/ 2589577 w 5244353"/>
                <a:gd name="connsiteY0" fmla="*/ 107575 h 107575"/>
                <a:gd name="connsiteX1" fmla="*/ 0 w 5244353"/>
                <a:gd name="connsiteY1" fmla="*/ 100744 h 107575"/>
                <a:gd name="connsiteX2" fmla="*/ 0 w 5244353"/>
                <a:gd name="connsiteY2" fmla="*/ 94136 h 107575"/>
                <a:gd name="connsiteX3" fmla="*/ 94136 w 5244353"/>
                <a:gd name="connsiteY3" fmla="*/ 0 h 107575"/>
                <a:gd name="connsiteX4" fmla="*/ 5150217 w 5244353"/>
                <a:gd name="connsiteY4" fmla="*/ 0 h 107575"/>
                <a:gd name="connsiteX5" fmla="*/ 5244353 w 5244353"/>
                <a:gd name="connsiteY5" fmla="*/ 94136 h 107575"/>
                <a:gd name="connsiteX6" fmla="*/ 5244353 w 5244353"/>
                <a:gd name="connsiteY6" fmla="*/ 100744 h 107575"/>
                <a:gd name="connsiteX0" fmla="*/ 0 w 5244353"/>
                <a:gd name="connsiteY0" fmla="*/ 100744 h 100744"/>
                <a:gd name="connsiteX1" fmla="*/ 0 w 5244353"/>
                <a:gd name="connsiteY1" fmla="*/ 94136 h 100744"/>
                <a:gd name="connsiteX2" fmla="*/ 94136 w 5244353"/>
                <a:gd name="connsiteY2" fmla="*/ 0 h 100744"/>
                <a:gd name="connsiteX3" fmla="*/ 5150217 w 5244353"/>
                <a:gd name="connsiteY3" fmla="*/ 0 h 100744"/>
                <a:gd name="connsiteX4" fmla="*/ 5244353 w 5244353"/>
                <a:gd name="connsiteY4" fmla="*/ 94136 h 100744"/>
                <a:gd name="connsiteX5" fmla="*/ 5244353 w 5244353"/>
                <a:gd name="connsiteY5" fmla="*/ 100744 h 1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00744">
                  <a:moveTo>
                    <a:pt x="0" y="100744"/>
                  </a:moveTo>
                  <a:lnTo>
                    <a:pt x="0" y="94136"/>
                  </a:lnTo>
                  <a:cubicBezTo>
                    <a:pt x="0" y="42146"/>
                    <a:pt x="42146" y="0"/>
                    <a:pt x="94136" y="0"/>
                  </a:cubicBezTo>
                  <a:lnTo>
                    <a:pt x="5150217" y="0"/>
                  </a:lnTo>
                  <a:cubicBezTo>
                    <a:pt x="5202207" y="0"/>
                    <a:pt x="5244353" y="42146"/>
                    <a:pt x="5244353" y="94136"/>
                  </a:cubicBezTo>
                  <a:lnTo>
                    <a:pt x="5244353" y="100744"/>
                  </a:lnTo>
                </a:path>
              </a:pathLst>
            </a:custGeom>
            <a:noFill/>
            <a:ln w="19050">
              <a:solidFill>
                <a:srgbClr val="8E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Freeform 338">
              <a:extLst>
                <a:ext uri="{FF2B5EF4-FFF2-40B4-BE49-F238E27FC236}">
                  <a16:creationId xmlns:a16="http://schemas.microsoft.com/office/drawing/2014/main" id="{B51D848E-AAD8-0816-5D7F-B47ECD970B78}"/>
                </a:ext>
                <a:ext uri="{C183D7F6-B498-43B3-948B-1728B52AA6E4}">
                  <adec:decorative xmlns:adec="http://schemas.microsoft.com/office/drawing/2017/decorative" val="1"/>
                </a:ext>
              </a:extLst>
            </p:cNvPr>
            <p:cNvSpPr/>
            <p:nvPr/>
          </p:nvSpPr>
          <p:spPr bwMode="auto">
            <a:xfrm>
              <a:off x="352016" y="6030767"/>
              <a:ext cx="5244353" cy="111585"/>
            </a:xfrm>
            <a:custGeom>
              <a:avLst/>
              <a:gdLst>
                <a:gd name="connsiteX0" fmla="*/ 0 w 5244353"/>
                <a:gd name="connsiteY0" fmla="*/ 0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0 w 5244353"/>
                <a:gd name="connsiteY0" fmla="*/ 0 h 111585"/>
                <a:gd name="connsiteX1" fmla="*/ 2677594 w 5244353"/>
                <a:gd name="connsiteY1" fmla="*/ 544 h 111585"/>
                <a:gd name="connsiteX2" fmla="*/ 5244353 w 5244353"/>
                <a:gd name="connsiteY2" fmla="*/ 0 h 111585"/>
                <a:gd name="connsiteX3" fmla="*/ 5244353 w 5244353"/>
                <a:gd name="connsiteY3" fmla="*/ 17449 h 111585"/>
                <a:gd name="connsiteX4" fmla="*/ 5150217 w 5244353"/>
                <a:gd name="connsiteY4" fmla="*/ 111585 h 111585"/>
                <a:gd name="connsiteX5" fmla="*/ 94136 w 5244353"/>
                <a:gd name="connsiteY5" fmla="*/ 111585 h 111585"/>
                <a:gd name="connsiteX6" fmla="*/ 0 w 5244353"/>
                <a:gd name="connsiteY6" fmla="*/ 17449 h 111585"/>
                <a:gd name="connsiteX7" fmla="*/ 0 w 5244353"/>
                <a:gd name="connsiteY7" fmla="*/ 0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7" fmla="*/ 2769034 w 5244353"/>
                <a:gd name="connsiteY7" fmla="*/ 91984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5244353 w 5244353"/>
                <a:gd name="connsiteY0" fmla="*/ 0 h 111585"/>
                <a:gd name="connsiteX1" fmla="*/ 5244353 w 5244353"/>
                <a:gd name="connsiteY1" fmla="*/ 17449 h 111585"/>
                <a:gd name="connsiteX2" fmla="*/ 5150217 w 5244353"/>
                <a:gd name="connsiteY2" fmla="*/ 111585 h 111585"/>
                <a:gd name="connsiteX3" fmla="*/ 94136 w 5244353"/>
                <a:gd name="connsiteY3" fmla="*/ 111585 h 111585"/>
                <a:gd name="connsiteX4" fmla="*/ 0 w 5244353"/>
                <a:gd name="connsiteY4" fmla="*/ 17449 h 111585"/>
                <a:gd name="connsiteX5" fmla="*/ 0 w 5244353"/>
                <a:gd name="connsiteY5" fmla="*/ 0 h 11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11585">
                  <a:moveTo>
                    <a:pt x="5244353" y="0"/>
                  </a:moveTo>
                  <a:lnTo>
                    <a:pt x="5244353" y="17449"/>
                  </a:lnTo>
                  <a:cubicBezTo>
                    <a:pt x="5244353" y="69439"/>
                    <a:pt x="5202207" y="111585"/>
                    <a:pt x="5150217" y="111585"/>
                  </a:cubicBezTo>
                  <a:lnTo>
                    <a:pt x="94136" y="111585"/>
                  </a:lnTo>
                  <a:cubicBezTo>
                    <a:pt x="42146" y="111585"/>
                    <a:pt x="0" y="69439"/>
                    <a:pt x="0" y="17449"/>
                  </a:cubicBezTo>
                  <a:lnTo>
                    <a:pt x="0" y="0"/>
                  </a:lnTo>
                </a:path>
              </a:pathLst>
            </a:custGeom>
            <a:noFill/>
            <a:ln w="19050">
              <a:solidFill>
                <a:srgbClr val="CD9A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8B204F65-8780-7037-5048-F6088DF74A33}"/>
                </a:ext>
                <a:ext uri="{C183D7F6-B498-43B3-948B-1728B52AA6E4}">
                  <adec:decorative xmlns:adec="http://schemas.microsoft.com/office/drawing/2017/decorative" val="1"/>
                </a:ext>
              </a:extLst>
            </p:cNvPr>
            <p:cNvGrpSpPr/>
            <p:nvPr/>
          </p:nvGrpSpPr>
          <p:grpSpPr>
            <a:xfrm>
              <a:off x="352016" y="674996"/>
              <a:ext cx="5244353" cy="5371647"/>
              <a:chOff x="3473824" y="638628"/>
              <a:chExt cx="5244353" cy="5355771"/>
            </a:xfrm>
          </p:grpSpPr>
          <p:cxnSp>
            <p:nvCxnSpPr>
              <p:cNvPr id="123" name="Straight Connector 122">
                <a:extLst>
                  <a:ext uri="{FF2B5EF4-FFF2-40B4-BE49-F238E27FC236}">
                    <a16:creationId xmlns:a16="http://schemas.microsoft.com/office/drawing/2014/main" id="{641E310F-F085-F629-95B1-596D84CE3911}"/>
                  </a:ext>
                </a:extLst>
              </p:cNvPr>
              <p:cNvCxnSpPr/>
              <p:nvPr/>
            </p:nvCxnSpPr>
            <p:spPr>
              <a:xfrm>
                <a:off x="3473824"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6491C96-6CE3-4AE8-C1D8-1D9F866CC208}"/>
                  </a:ext>
                </a:extLst>
              </p:cNvPr>
              <p:cNvCxnSpPr>
                <a:cxnSpLocks/>
              </p:cNvCxnSpPr>
              <p:nvPr/>
            </p:nvCxnSpPr>
            <p:spPr>
              <a:xfrm>
                <a:off x="8718177"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B013C7F4-F2DA-B8F4-269D-D98FBCFFD18A}"/>
                </a:ext>
                <a:ext uri="{C183D7F6-B498-43B3-948B-1728B52AA6E4}">
                  <adec:decorative xmlns:adec="http://schemas.microsoft.com/office/drawing/2017/decorative" val="1"/>
                </a:ext>
              </a:extLst>
            </p:cNvPr>
            <p:cNvGrpSpPr/>
            <p:nvPr/>
          </p:nvGrpSpPr>
          <p:grpSpPr>
            <a:xfrm>
              <a:off x="2515481" y="5888932"/>
              <a:ext cx="917422" cy="521343"/>
              <a:chOff x="5614714" y="5785328"/>
              <a:chExt cx="917422" cy="521343"/>
            </a:xfrm>
          </p:grpSpPr>
          <p:sp>
            <p:nvSpPr>
              <p:cNvPr id="126" name="Rectangle 125">
                <a:extLst>
                  <a:ext uri="{FF2B5EF4-FFF2-40B4-BE49-F238E27FC236}">
                    <a16:creationId xmlns:a16="http://schemas.microsoft.com/office/drawing/2014/main" id="{1D88A1FA-09C6-71B1-3C2C-130A5F2E8940}"/>
                  </a:ext>
                </a:extLst>
              </p:cNvPr>
              <p:cNvSpPr/>
              <p:nvPr/>
            </p:nvSpPr>
            <p:spPr bwMode="auto">
              <a:xfrm>
                <a:off x="5614714" y="5785328"/>
                <a:ext cx="917422" cy="521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BFDEBD80-1184-9C11-42AC-13F2BEE8F2DC}"/>
                  </a:ext>
                </a:extLst>
              </p:cNvPr>
              <p:cNvSpPr txBox="1"/>
              <p:nvPr/>
            </p:nvSpPr>
            <p:spPr>
              <a:xfrm>
                <a:off x="5840295" y="5806610"/>
                <a:ext cx="504596" cy="430887"/>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AI</a:t>
                </a:r>
              </a:p>
            </p:txBody>
          </p:sp>
        </p:grpSp>
      </p:grpSp>
      <p:grpSp>
        <p:nvGrpSpPr>
          <p:cNvPr id="2" name="Group 1" descr="Enterprise-grade security with role-based access control (RBAC) and private networks">
            <a:extLst>
              <a:ext uri="{FF2B5EF4-FFF2-40B4-BE49-F238E27FC236}">
                <a16:creationId xmlns:a16="http://schemas.microsoft.com/office/drawing/2014/main" id="{744229DB-0E77-840B-A899-90154838DEF4}"/>
              </a:ext>
            </a:extLst>
          </p:cNvPr>
          <p:cNvGrpSpPr/>
          <p:nvPr/>
        </p:nvGrpSpPr>
        <p:grpSpPr>
          <a:xfrm>
            <a:off x="5892224" y="4845905"/>
            <a:ext cx="5697387" cy="553998"/>
            <a:chOff x="6139830" y="4815976"/>
            <a:chExt cx="5697387" cy="553998"/>
          </a:xfrm>
        </p:grpSpPr>
        <p:sp>
          <p:nvSpPr>
            <p:cNvPr id="7" name="Text Placeholder 5">
              <a:extLst>
                <a:ext uri="{FF2B5EF4-FFF2-40B4-BE49-F238E27FC236}">
                  <a16:creationId xmlns:a16="http://schemas.microsoft.com/office/drawing/2014/main" id="{ED5C5B3B-52CA-7BFC-B12A-F2935105D8FF}"/>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Secure networking through private endpoints and </a:t>
              </a:r>
              <a:r>
                <a:rPr lang="en-US" sz="1800">
                  <a:gradFill>
                    <a:gsLst>
                      <a:gs pos="0">
                        <a:srgbClr val="FFFFFF"/>
                      </a:gs>
                      <a:gs pos="100000">
                        <a:srgbClr val="FFFFFF"/>
                      </a:gs>
                    </a:gsLst>
                    <a:lin ang="2700000" scaled="0"/>
                  </a:gradFill>
                  <a:latin typeface="Segoe UI Semibold"/>
                  <a:cs typeface="Segoe UI Semibold" panose="020B0702040204020203" pitchFamily="34" charset="0"/>
                </a:rPr>
                <a:t>VNETs</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endParaRPr>
            </a:p>
          </p:txBody>
        </p:sp>
        <p:sp>
          <p:nvSpPr>
            <p:cNvPr id="9" name="AutoShape 146">
              <a:extLst>
                <a:ext uri="{FF2B5EF4-FFF2-40B4-BE49-F238E27FC236}">
                  <a16:creationId xmlns:a16="http://schemas.microsoft.com/office/drawing/2014/main" id="{A14D79E2-3A49-C5AF-268E-7A1729BE971E}"/>
                </a:ext>
              </a:extLst>
            </p:cNvPr>
            <p:cNvSpPr>
              <a:spLocks noChangeAspect="1" noChangeArrowheads="1" noTextEdit="1"/>
            </p:cNvSpPr>
            <p:nvPr/>
          </p:nvSpPr>
          <p:spPr bwMode="auto">
            <a:xfrm>
              <a:off x="6139830" y="4854850"/>
              <a:ext cx="4699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43" descr="Network security">
            <a:extLst>
              <a:ext uri="{FF2B5EF4-FFF2-40B4-BE49-F238E27FC236}">
                <a16:creationId xmlns:a16="http://schemas.microsoft.com/office/drawing/2014/main" id="{22C30E79-B3EF-D288-BDE2-E2056E13B0C2}"/>
              </a:ext>
            </a:extLst>
          </p:cNvPr>
          <p:cNvGrpSpPr/>
          <p:nvPr/>
        </p:nvGrpSpPr>
        <p:grpSpPr>
          <a:xfrm>
            <a:off x="5776809" y="4696937"/>
            <a:ext cx="773944" cy="816504"/>
            <a:chOff x="5722502" y="5200647"/>
            <a:chExt cx="656248" cy="656248"/>
          </a:xfrm>
        </p:grpSpPr>
        <p:pic>
          <p:nvPicPr>
            <p:cNvPr id="15" name="Graphic 14" descr="Network with solid fill">
              <a:extLst>
                <a:ext uri="{FF2B5EF4-FFF2-40B4-BE49-F238E27FC236}">
                  <a16:creationId xmlns:a16="http://schemas.microsoft.com/office/drawing/2014/main" id="{A44CB66A-7AA3-5DB4-3EB8-4A7C58D03C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2502" y="5200647"/>
              <a:ext cx="656248" cy="656248"/>
            </a:xfrm>
            <a:prstGeom prst="rect">
              <a:avLst/>
            </a:prstGeom>
          </p:spPr>
        </p:pic>
        <p:pic>
          <p:nvPicPr>
            <p:cNvPr id="17" name="Graphic 16" descr="Lock with solid fill">
              <a:extLst>
                <a:ext uri="{FF2B5EF4-FFF2-40B4-BE49-F238E27FC236}">
                  <a16:creationId xmlns:a16="http://schemas.microsoft.com/office/drawing/2014/main" id="{5C4CD489-842C-C908-4966-71BAC47E8C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3805" y="5360137"/>
              <a:ext cx="307965" cy="307964"/>
            </a:xfrm>
            <a:prstGeom prst="rect">
              <a:avLst/>
            </a:prstGeom>
          </p:spPr>
        </p:pic>
      </p:grpSp>
      <p:sp>
        <p:nvSpPr>
          <p:cNvPr id="47" name="Title 46">
            <a:extLst>
              <a:ext uri="{FF2B5EF4-FFF2-40B4-BE49-F238E27FC236}">
                <a16:creationId xmlns:a16="http://schemas.microsoft.com/office/drawing/2014/main" id="{39A487CC-37EF-94BE-A27B-33009699AECB}"/>
              </a:ext>
            </a:extLst>
          </p:cNvPr>
          <p:cNvSpPr>
            <a:spLocks noGrp="1"/>
          </p:cNvSpPr>
          <p:nvPr>
            <p:ph type="title"/>
          </p:nvPr>
        </p:nvSpPr>
        <p:spPr>
          <a:xfrm>
            <a:off x="373478" y="-1308609"/>
            <a:ext cx="8303797" cy="870272"/>
          </a:xfrm>
        </p:spPr>
        <p:txBody>
          <a:bodyPr/>
          <a:lstStyle/>
          <a:p>
            <a:r>
              <a:rPr lang="en-AU"/>
              <a:t>Azure </a:t>
            </a:r>
            <a:r>
              <a:rPr lang="en-AU" err="1"/>
              <a:t>OpenAI</a:t>
            </a:r>
            <a:r>
              <a:rPr lang="en-AU"/>
              <a:t> Data and Privacy</a:t>
            </a:r>
          </a:p>
        </p:txBody>
      </p:sp>
    </p:spTree>
    <p:extLst>
      <p:ext uri="{BB962C8B-B14F-4D97-AF65-F5344CB8AC3E}">
        <p14:creationId xmlns:p14="http://schemas.microsoft.com/office/powerpoint/2010/main" val="670583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AE4BF5-5F8B-F441-F519-68DFBAFF2148}"/>
              </a:ext>
            </a:extLst>
          </p:cNvPr>
          <p:cNvPicPr>
            <a:picLocks noChangeAspect="1"/>
          </p:cNvPicPr>
          <p:nvPr/>
        </p:nvPicPr>
        <p:blipFill>
          <a:blip r:embed="rId3"/>
          <a:stretch>
            <a:fillRect/>
          </a:stretch>
        </p:blipFill>
        <p:spPr>
          <a:xfrm>
            <a:off x="449842" y="1128713"/>
            <a:ext cx="11292317" cy="4600574"/>
          </a:xfrm>
          <a:prstGeom prst="rect">
            <a:avLst/>
          </a:prstGeom>
        </p:spPr>
      </p:pic>
    </p:spTree>
    <p:extLst>
      <p:ext uri="{BB962C8B-B14F-4D97-AF65-F5344CB8AC3E}">
        <p14:creationId xmlns:p14="http://schemas.microsoft.com/office/powerpoint/2010/main" val="40885901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3003237"/>
                <a:ext cx="8458050"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Azure AI </a:t>
                </a:r>
                <a14:m>
                  <m:oMath xmlns:m="http://schemas.openxmlformats.org/officeDocument/2006/math">
                    <m:r>
                      <a:rPr lang="en-US" sz="3600" i="1" smtClean="0">
                        <a:gradFill flip="none" rotWithShape="1">
                          <a:gsLst>
                            <a:gs pos="100000">
                              <a:srgbClr val="CD98D0"/>
                            </a:gs>
                            <a:gs pos="0">
                              <a:srgbClr val="8DC8E8"/>
                            </a:gs>
                          </a:gsLst>
                          <a:lin ang="2700000" scaled="1"/>
                          <a:tileRect/>
                        </a:gradFill>
                        <a:latin typeface="Cambria Math" panose="02040503050406030204" pitchFamily="18" charset="0"/>
                        <a:ea typeface="Cambria Math" panose="02040503050406030204" pitchFamily="18" charset="0"/>
                        <a:cs typeface="Segoe UI"/>
                      </a:rPr>
                      <m:t>≠</m:t>
                    </m:r>
                  </m:oMath>
                </a14:m>
                <a:r>
                  <a:rPr lang="en-US" sz="3600">
                    <a:gradFill flip="none" rotWithShape="1">
                      <a:gsLst>
                        <a:gs pos="100000">
                          <a:srgbClr val="CD98D0"/>
                        </a:gs>
                        <a:gs pos="0">
                          <a:srgbClr val="8DC8E8"/>
                        </a:gs>
                      </a:gsLst>
                      <a:lin ang="2700000" scaled="1"/>
                      <a:tileRect/>
                    </a:gradFill>
                    <a:latin typeface="Segoe UI Semibold"/>
                    <a:cs typeface="Segoe UI"/>
                  </a:rPr>
                  <a:t> Azure Open AI Service</a:t>
                </a:r>
              </a:p>
            </p:txBody>
          </p:sp>
        </mc:Choice>
        <mc:Fallback xmlns="">
          <p:sp>
            <p:nvSpPr>
              <p:cNvPr id="4" name="Title 3">
                <a:extLst>
                  <a:ext uri="{FF2B5EF4-FFF2-40B4-BE49-F238E27FC236}">
                    <a16:creationId xmlns:a16="http://schemas.microsoft.com/office/drawing/2014/main" id="{18AD1D92-96E4-4C8B-B78A-CFAD8842AE41}"/>
                  </a:ext>
                </a:extLst>
              </p:cNvPr>
              <p:cNvSpPr>
                <a:spLocks noGrp="1" noRot="1" noChangeAspect="1" noMove="1" noResize="1" noEditPoints="1" noAdjustHandles="1" noChangeArrowheads="1" noChangeShapeType="1" noTextEdit="1"/>
              </p:cNvSpPr>
              <p:nvPr>
                <p:ph type="title"/>
              </p:nvPr>
            </p:nvSpPr>
            <p:spPr>
              <a:xfrm>
                <a:off x="777390" y="3003237"/>
                <a:ext cx="8458050" cy="553998"/>
              </a:xfrm>
              <a:blipFill>
                <a:blip r:embed="rId3"/>
                <a:stretch>
                  <a:fillRect/>
                </a:stretch>
              </a:blipFill>
            </p:spPr>
            <p:txBody>
              <a:bodyPr/>
              <a:lstStyle/>
              <a:p>
                <a:r>
                  <a:rPr lang="en-US">
                    <a:noFill/>
                  </a:rPr>
                  <a:t> </a:t>
                </a:r>
              </a:p>
            </p:txBody>
          </p:sp>
        </mc:Fallback>
      </mc:AlternateContent>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743735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6558" y="4695805"/>
            <a:ext cx="106809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5" name="Rectangle 4">
            <a:extLst>
              <a:ext uri="{FF2B5EF4-FFF2-40B4-BE49-F238E27FC236}">
                <a16:creationId xmlns:a16="http://schemas.microsoft.com/office/drawing/2014/main" id="{68A9A08F-38AE-4EA1-2CA4-031E011D20B1}"/>
              </a:ext>
            </a:extLst>
          </p:cNvPr>
          <p:cNvSpPr/>
          <p:nvPr/>
        </p:nvSpPr>
        <p:spPr bwMode="auto">
          <a:xfrm>
            <a:off x="9082657" y="4373419"/>
            <a:ext cx="1275129" cy="943398"/>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70157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798621"/>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93">
            <a:extLst>
              <a:ext uri="{FF2B5EF4-FFF2-40B4-BE49-F238E27FC236}">
                <a16:creationId xmlns:a16="http://schemas.microsoft.com/office/drawing/2014/main" id="{AB7367DC-3F5B-6D00-9CCF-DEEBBDFE2EB1}"/>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OpenAI | </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Considerations</a:t>
            </a:r>
          </a:p>
        </p:txBody>
      </p:sp>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Arrow Up outline">
            <a:extLst>
              <a:ext uri="{FF2B5EF4-FFF2-40B4-BE49-F238E27FC236}">
                <a16:creationId xmlns:a16="http://schemas.microsoft.com/office/drawing/2014/main" id="{A74F2E77-4C24-84CC-0772-11A67EC988C9}"/>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sp>
        <p:nvSpPr>
          <p:cNvPr id="1057" name="TextBox 1056">
            <a:extLst>
              <a:ext uri="{FF2B5EF4-FFF2-40B4-BE49-F238E27FC236}">
                <a16:creationId xmlns:a16="http://schemas.microsoft.com/office/drawing/2014/main" id="{80B89631-7E78-98D1-1DFD-5B8D4B94C6CD}"/>
              </a:ext>
            </a:extLst>
          </p:cNvPr>
          <p:cNvSpPr txBox="1"/>
          <p:nvPr/>
        </p:nvSpPr>
        <p:spPr>
          <a:xfrm>
            <a:off x="5299176" y="5806530"/>
            <a:ext cx="118950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Service</a:t>
            </a:r>
          </a:p>
        </p:txBody>
      </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2" y="1889967"/>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translation+entity recognition+sentiment analysis </a:t>
            </a: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2571075"/>
            <a:ext cx="694141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2" y="3158991"/>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4309891"/>
            <a:ext cx="819614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descr="Checkmark with solid fill">
            <a:extLst>
              <a:ext uri="{FF2B5EF4-FFF2-40B4-BE49-F238E27FC236}">
                <a16:creationId xmlns:a16="http://schemas.microsoft.com/office/drawing/2014/main" id="{C1D52205-CBE0-A063-854A-72AECF6AC4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044448"/>
            <a:ext cx="201284" cy="201284"/>
          </a:xfrm>
          <a:prstGeom prst="rect">
            <a:avLst/>
          </a:prstGeom>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descr="Checkmark with solid fill">
            <a:extLst>
              <a:ext uri="{FF2B5EF4-FFF2-40B4-BE49-F238E27FC236}">
                <a16:creationId xmlns:a16="http://schemas.microsoft.com/office/drawing/2014/main" id="{FEFE65A1-E972-96E2-FDBB-79BD33D821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718084"/>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1" name="Graphic 40" descr="Checkmark with solid fill">
            <a:extLst>
              <a:ext uri="{FF2B5EF4-FFF2-40B4-BE49-F238E27FC236}">
                <a16:creationId xmlns:a16="http://schemas.microsoft.com/office/drawing/2014/main" id="{D9B46CF8-91C1-488B-3A6E-989E36C4B6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359766"/>
            <a:ext cx="201284" cy="201284"/>
          </a:xfrm>
          <a:prstGeom prst="rect">
            <a:avLst/>
          </a:prstGeom>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descr="Checkmark with solid fill">
            <a:extLst>
              <a:ext uri="{FF2B5EF4-FFF2-40B4-BE49-F238E27FC236}">
                <a16:creationId xmlns:a16="http://schemas.microsoft.com/office/drawing/2014/main" id="{30AB2389-B149-60FE-83B5-D2E4B6A7FC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977617"/>
            <a:ext cx="201284" cy="201284"/>
          </a:xfrm>
          <a:prstGeom prst="rect">
            <a:avLst/>
          </a:prstGeom>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descr="Checkmark with solid fill">
            <a:extLst>
              <a:ext uri="{FF2B5EF4-FFF2-40B4-BE49-F238E27FC236}">
                <a16:creationId xmlns:a16="http://schemas.microsoft.com/office/drawing/2014/main" id="{374ED46D-7DCB-9144-35CA-7530CB7DC4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4524070"/>
            <a:ext cx="201284" cy="201284"/>
          </a:xfrm>
          <a:prstGeom prst="rect">
            <a:avLst/>
          </a:prstGeom>
        </p:spPr>
      </p:pic>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spTree>
    <p:extLst>
      <p:ext uri="{BB962C8B-B14F-4D97-AF65-F5344CB8AC3E}">
        <p14:creationId xmlns:p14="http://schemas.microsoft.com/office/powerpoint/2010/main" val="32937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9"/>
                                        </p:tgtEl>
                                      </p:cBhvr>
                                    </p:animEffect>
                                    <p:set>
                                      <p:cBhvr>
                                        <p:cTn id="35" dur="1" fill="hold">
                                          <p:stCondLst>
                                            <p:cond delay="499"/>
                                          </p:stCondLst>
                                        </p:cTn>
                                        <p:tgtEl>
                                          <p:spTgt spid="3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41"/>
                                        </p:tgtEl>
                                      </p:cBhvr>
                                    </p:animEffect>
                                    <p:set>
                                      <p:cBhvr>
                                        <p:cTn id="38" dur="1" fill="hold">
                                          <p:stCondLst>
                                            <p:cond delay="499"/>
                                          </p:stCondLst>
                                        </p:cTn>
                                        <p:tgtEl>
                                          <p:spTgt spid="4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3"/>
                                        </p:tgtEl>
                                      </p:cBhvr>
                                    </p:animEffect>
                                    <p:set>
                                      <p:cBhvr>
                                        <p:cTn id="41" dur="1" fill="hold">
                                          <p:stCondLst>
                                            <p:cond delay="499"/>
                                          </p:stCondLst>
                                        </p:cTn>
                                        <p:tgtEl>
                                          <p:spTgt spid="4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63"/>
                                        </p:tgtEl>
                                      </p:cBhvr>
                                    </p:animEffect>
                                    <p:set>
                                      <p:cBhvr>
                                        <p:cTn id="47" dur="1" fill="hold">
                                          <p:stCondLst>
                                            <p:cond delay="499"/>
                                          </p:stCondLst>
                                        </p:cTn>
                                        <p:tgtEl>
                                          <p:spTgt spid="1063"/>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54"/>
                                        </p:tgtEl>
                                        <p:attrNameLst>
                                          <p:attrName>style.visibility</p:attrName>
                                        </p:attrNameLst>
                                      </p:cBhvr>
                                      <p:to>
                                        <p:strVal val="visible"/>
                                      </p:to>
                                    </p:set>
                                    <p:animEffect transition="in" filter="fade">
                                      <p:cBhvr>
                                        <p:cTn id="51" dur="500"/>
                                        <p:tgtEl>
                                          <p:spTgt spid="1054"/>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053"/>
                                        </p:tgtEl>
                                        <p:attrNameLst>
                                          <p:attrName>style.visibility</p:attrName>
                                        </p:attrNameLst>
                                      </p:cBhvr>
                                      <p:to>
                                        <p:strVal val="visible"/>
                                      </p:to>
                                    </p:set>
                                    <p:animEffect transition="in" filter="fade">
                                      <p:cBhvr>
                                        <p:cTn id="55" dur="500"/>
                                        <p:tgtEl>
                                          <p:spTgt spid="1053"/>
                                        </p:tgtEl>
                                      </p:cBhvr>
                                    </p:animEffect>
                                  </p:childTnLst>
                                </p:cTn>
                              </p:par>
                            </p:childTnLst>
                          </p:cTn>
                        </p:par>
                        <p:par>
                          <p:cTn id="56" fill="hold">
                            <p:stCondLst>
                              <p:cond delay="1500"/>
                            </p:stCondLst>
                            <p:childTnLst>
                              <p:par>
                                <p:cTn id="57" presetID="10" presetClass="entr" presetSubtype="0" fill="hold" nodeType="afterEffect">
                                  <p:stCondLst>
                                    <p:cond delay="0"/>
                                  </p:stCondLst>
                                  <p:childTnLst>
                                    <p:set>
                                      <p:cBhvr>
                                        <p:cTn id="58" dur="1" fill="hold">
                                          <p:stCondLst>
                                            <p:cond delay="0"/>
                                          </p:stCondLst>
                                        </p:cTn>
                                        <p:tgtEl>
                                          <p:spTgt spid="1052"/>
                                        </p:tgtEl>
                                        <p:attrNameLst>
                                          <p:attrName>style.visibility</p:attrName>
                                        </p:attrNameLst>
                                      </p:cBhvr>
                                      <p:to>
                                        <p:strVal val="visible"/>
                                      </p:to>
                                    </p:set>
                                    <p:animEffect transition="in" filter="fade">
                                      <p:cBhvr>
                                        <p:cTn id="59" dur="500"/>
                                        <p:tgtEl>
                                          <p:spTgt spid="1052"/>
                                        </p:tgtEl>
                                      </p:cBhvr>
                                    </p:animEffect>
                                  </p:childTnLst>
                                </p:cTn>
                              </p:par>
                            </p:childTnLst>
                          </p:cTn>
                        </p:par>
                        <p:par>
                          <p:cTn id="60" fill="hold">
                            <p:stCondLst>
                              <p:cond delay="2000"/>
                            </p:stCondLst>
                            <p:childTnLst>
                              <p:par>
                                <p:cTn id="61" presetID="10" presetClass="entr" presetSubtype="0" fill="hold" nodeType="afterEffect">
                                  <p:stCondLst>
                                    <p:cond delay="0"/>
                                  </p:stCondLst>
                                  <p:childTnLst>
                                    <p:set>
                                      <p:cBhvr>
                                        <p:cTn id="62" dur="1" fill="hold">
                                          <p:stCondLst>
                                            <p:cond delay="0"/>
                                          </p:stCondLst>
                                        </p:cTn>
                                        <p:tgtEl>
                                          <p:spTgt spid="1051"/>
                                        </p:tgtEl>
                                        <p:attrNameLst>
                                          <p:attrName>style.visibility</p:attrName>
                                        </p:attrNameLst>
                                      </p:cBhvr>
                                      <p:to>
                                        <p:strVal val="visible"/>
                                      </p:to>
                                    </p:set>
                                    <p:animEffect transition="in" filter="fade">
                                      <p:cBhvr>
                                        <p:cTn id="63" dur="500"/>
                                        <p:tgtEl>
                                          <p:spTgt spid="1051"/>
                                        </p:tgtEl>
                                      </p:cBhvr>
                                    </p:animEffect>
                                  </p:childTnLst>
                                </p:cTn>
                              </p:par>
                            </p:childTnLst>
                          </p:cTn>
                        </p:par>
                        <p:par>
                          <p:cTn id="64" fill="hold">
                            <p:stCondLst>
                              <p:cond delay="2500"/>
                            </p:stCondLst>
                            <p:childTnLst>
                              <p:par>
                                <p:cTn id="65" presetID="10" presetClass="entr" presetSubtype="0" fill="hold" grpId="0" nodeType="afterEffect">
                                  <p:stCondLst>
                                    <p:cond delay="25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3250"/>
                            </p:stCondLst>
                            <p:childTnLst>
                              <p:par>
                                <p:cTn id="69" presetID="2" presetClass="entr" presetSubtype="4"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3" grpId="1" animBg="1"/>
      <p:bldP spid="46"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30324-1320-44.1645700">
            <a:hlinkClick r:id="" action="ppaction://media"/>
            <a:extLst>
              <a:ext uri="{FF2B5EF4-FFF2-40B4-BE49-F238E27FC236}">
                <a16:creationId xmlns:a16="http://schemas.microsoft.com/office/drawing/2014/main" id="{239F5767-7E67-D6EF-B9A6-026D5B95B7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558187" cy="6858000"/>
          </a:xfrm>
          <a:prstGeom prst="rect">
            <a:avLst/>
          </a:prstGeom>
        </p:spPr>
      </p:pic>
      <p:sp>
        <p:nvSpPr>
          <p:cNvPr id="2" name="TextBox 1">
            <a:extLst>
              <a:ext uri="{FF2B5EF4-FFF2-40B4-BE49-F238E27FC236}">
                <a16:creationId xmlns:a16="http://schemas.microsoft.com/office/drawing/2014/main" id="{1AF69F7A-24D5-AA4C-F107-A9A33CA21425}"/>
              </a:ext>
            </a:extLst>
          </p:cNvPr>
          <p:cNvSpPr txBox="1"/>
          <p:nvPr/>
        </p:nvSpPr>
        <p:spPr>
          <a:xfrm>
            <a:off x="9013617" y="6213846"/>
            <a:ext cx="3722952" cy="369332"/>
          </a:xfrm>
          <a:prstGeom prst="rect">
            <a:avLst/>
          </a:prstGeom>
          <a:noFill/>
        </p:spPr>
        <p:txBody>
          <a:bodyPr wrap="square">
            <a:spAutoFit/>
          </a:bodyPr>
          <a:lstStyle/>
          <a:p>
            <a:pPr algn="ctr"/>
            <a:r>
              <a:rPr lang="en-US">
                <a:hlinkClick r:id="rId6"/>
              </a:rPr>
              <a:t>aka.ms/AOAI-models</a:t>
            </a:r>
            <a:endParaRPr lang="en-US"/>
          </a:p>
        </p:txBody>
      </p:sp>
    </p:spTree>
    <p:extLst>
      <p:ext uri="{BB962C8B-B14F-4D97-AF65-F5344CB8AC3E}">
        <p14:creationId xmlns:p14="http://schemas.microsoft.com/office/powerpoint/2010/main" val="1919877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584200" y="2875002"/>
            <a:ext cx="6637867" cy="553998"/>
          </a:xfrm>
        </p:spPr>
        <p:txBody>
          <a:bodyPr vert="horz" wrap="square" lIns="0" tIns="0" rIns="0" bIns="0" rtlCol="0" anchor="b" anchorCtr="0">
            <a:normAutofit/>
          </a:bodyPr>
          <a:lstStyle/>
          <a:p>
            <a:pPr>
              <a:lnSpc>
                <a:spcPct val="90000"/>
              </a:lnSpc>
            </a:pPr>
            <a:r>
              <a:rPr lang="en-US" sz="2000" b="0" kern="1200" cap="none" spc="-50" baseline="0">
                <a:ln w="3175">
                  <a:noFill/>
                </a:ln>
                <a:effectLst/>
                <a:latin typeface="+mj-lt"/>
                <a:ea typeface="+mn-ea"/>
                <a:cs typeface="Segoe UI" panose="020B0502040204020203" pitchFamily="34" charset="0"/>
              </a:rPr>
              <a:t>Using AI responsibly:</a:t>
            </a:r>
            <a:br>
              <a:rPr lang="en-US" sz="2000" b="0" kern="1200" cap="none" spc="-50" baseline="0">
                <a:ln w="3175">
                  <a:noFill/>
                </a:ln>
                <a:effectLst/>
                <a:latin typeface="+mj-lt"/>
                <a:ea typeface="+mn-ea"/>
                <a:cs typeface="Segoe UI" panose="020B0502040204020203" pitchFamily="34" charset="0"/>
              </a:rPr>
            </a:br>
            <a:r>
              <a:rPr lang="en-US" sz="2000" b="0" kern="1200" cap="none" spc="-50" baseline="0">
                <a:ln w="3175">
                  <a:noFill/>
                </a:ln>
                <a:effectLst/>
                <a:latin typeface="+mj-lt"/>
                <a:ea typeface="+mn-ea"/>
                <a:cs typeface="Segoe UI" panose="020B0502040204020203" pitchFamily="34" charset="0"/>
              </a:rPr>
              <a:t>social implications</a:t>
            </a:r>
          </a:p>
        </p:txBody>
      </p:sp>
    </p:spTree>
    <p:extLst>
      <p:ext uri="{BB962C8B-B14F-4D97-AF65-F5344CB8AC3E}">
        <p14:creationId xmlns:p14="http://schemas.microsoft.com/office/powerpoint/2010/main" val="160600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Do not humanize AI!</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8564A8A-B6F9-AEDC-4C66-C699432B2940}"/>
              </a:ext>
            </a:extLst>
          </p:cNvPr>
          <p:cNvSpPr txBox="1"/>
          <p:nvPr/>
        </p:nvSpPr>
        <p:spPr>
          <a:xfrm>
            <a:off x="506971" y="5471430"/>
            <a:ext cx="7207102" cy="1538883"/>
          </a:xfrm>
          <a:prstGeom prst="rect">
            <a:avLst/>
          </a:prstGeom>
          <a:noFill/>
        </p:spPr>
        <p:txBody>
          <a:bodyPr wrap="square" lIns="0" tIns="0" rIns="0" bIns="0" rtlCol="0">
            <a:spAutoFit/>
          </a:bodyPr>
          <a:lstStyle/>
          <a:p>
            <a:pPr algn="l"/>
            <a:endParaRPr lang="en-US" sz="3600">
              <a:gradFill>
                <a:gsLst>
                  <a:gs pos="2917">
                    <a:schemeClr val="tx1"/>
                  </a:gs>
                  <a:gs pos="30000">
                    <a:schemeClr val="tx1"/>
                  </a:gs>
                </a:gsLst>
                <a:lin ang="5400000" scaled="0"/>
              </a:gradFill>
            </a:endParaRPr>
          </a:p>
          <a:p>
            <a:r>
              <a:rPr lang="en-US" sz="2800">
                <a:gradFill>
                  <a:gsLst>
                    <a:gs pos="2917">
                      <a:schemeClr val="tx1"/>
                    </a:gs>
                    <a:gs pos="30000">
                      <a:schemeClr val="tx1"/>
                    </a:gs>
                  </a:gsLst>
                  <a:lin ang="5400000" scaled="0"/>
                </a:gradFill>
              </a:rPr>
              <a:t>Always ensure to use AI output </a:t>
            </a:r>
            <a:r>
              <a:rPr lang="en-US" sz="2800" b="1">
                <a:gradFill>
                  <a:gsLst>
                    <a:gs pos="2917">
                      <a:schemeClr val="tx1"/>
                    </a:gs>
                    <a:gs pos="30000">
                      <a:schemeClr val="tx1"/>
                    </a:gs>
                  </a:gsLst>
                  <a:lin ang="5400000" scaled="0"/>
                </a:gradFill>
              </a:rPr>
              <a:t>responsibly</a:t>
            </a:r>
            <a:r>
              <a:rPr lang="en-US" sz="2800">
                <a:gradFill>
                  <a:gsLst>
                    <a:gs pos="2917">
                      <a:schemeClr val="tx1"/>
                    </a:gs>
                    <a:gs pos="30000">
                      <a:schemeClr val="tx1"/>
                    </a:gs>
                  </a:gsLst>
                  <a:lin ang="5400000" scaled="0"/>
                </a:gradFill>
              </a:rPr>
              <a:t>.</a:t>
            </a:r>
          </a:p>
          <a:p>
            <a:pPr algn="l"/>
            <a:endParaRPr lang="en-US" sz="3600">
              <a:gradFill>
                <a:gsLst>
                  <a:gs pos="2917">
                    <a:schemeClr val="tx1"/>
                  </a:gs>
                  <a:gs pos="30000">
                    <a:schemeClr val="tx1"/>
                  </a:gs>
                </a:gsLst>
                <a:lin ang="5400000" scaled="0"/>
              </a:gradFill>
            </a:endParaRPr>
          </a:p>
        </p:txBody>
      </p:sp>
      <p:pic>
        <p:nvPicPr>
          <p:cNvPr id="4" name="Picture 3" descr="A pair of black headphones&#10;&#10;Description automatically generated with low confidence">
            <a:extLst>
              <a:ext uri="{FF2B5EF4-FFF2-40B4-BE49-F238E27FC236}">
                <a16:creationId xmlns:a16="http://schemas.microsoft.com/office/drawing/2014/main" id="{7F179838-AF5A-7370-51B1-72550537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502" y="962584"/>
            <a:ext cx="3424222" cy="3424222"/>
          </a:xfrm>
          <a:prstGeom prst="flowChartConnector">
            <a:avLst/>
          </a:prstGeom>
        </p:spPr>
      </p:pic>
      <p:sp>
        <p:nvSpPr>
          <p:cNvPr id="5" name="TextBox 4">
            <a:extLst>
              <a:ext uri="{FF2B5EF4-FFF2-40B4-BE49-F238E27FC236}">
                <a16:creationId xmlns:a16="http://schemas.microsoft.com/office/drawing/2014/main" id="{F9D59427-E0D0-C668-F4FC-0293A18A5E37}"/>
              </a:ext>
            </a:extLst>
          </p:cNvPr>
          <p:cNvSpPr txBox="1"/>
          <p:nvPr/>
        </p:nvSpPr>
        <p:spPr>
          <a:xfrm>
            <a:off x="8848121" y="4555392"/>
            <a:ext cx="2877032" cy="246221"/>
          </a:xfrm>
          <a:prstGeom prst="rect">
            <a:avLst/>
          </a:prstGeom>
          <a:noFill/>
        </p:spPr>
        <p:txBody>
          <a:bodyPr wrap="square" lIns="0" tIns="0" rIns="0" bIns="0" rtlCol="0">
            <a:spAutoFit/>
          </a:bodyPr>
          <a:lstStyle/>
          <a:p>
            <a:pPr algn="ctr"/>
            <a:r>
              <a:rPr lang="en-US" sz="1600" i="1">
                <a:solidFill>
                  <a:schemeClr val="accent6"/>
                </a:solidFill>
              </a:rPr>
              <a:t>Image created by DALL E2</a:t>
            </a:r>
          </a:p>
        </p:txBody>
      </p:sp>
      <p:sp>
        <p:nvSpPr>
          <p:cNvPr id="3" name="TextBox 2">
            <a:extLst>
              <a:ext uri="{FF2B5EF4-FFF2-40B4-BE49-F238E27FC236}">
                <a16:creationId xmlns:a16="http://schemas.microsoft.com/office/drawing/2014/main" id="{CCA467FF-0C8B-03E6-07EF-D63B9449FC94}"/>
              </a:ext>
            </a:extLst>
          </p:cNvPr>
          <p:cNvSpPr txBox="1"/>
          <p:nvPr/>
        </p:nvSpPr>
        <p:spPr>
          <a:xfrm>
            <a:off x="599651" y="1181695"/>
            <a:ext cx="3219995" cy="3070521"/>
          </a:xfrm>
          <a:prstGeom prst="rect">
            <a:avLst/>
          </a:prstGeom>
          <a:noFill/>
        </p:spPr>
        <p:txBody>
          <a:bodyPr wrap="square" lIns="0" tIns="0" rIns="0" bIns="0" rtlCol="0">
            <a:spAutoFit/>
          </a:bodyPr>
          <a:lstStyle/>
          <a:p>
            <a:pPr>
              <a:lnSpc>
                <a:spcPct val="150000"/>
              </a:lnSpc>
            </a:pPr>
            <a:r>
              <a:rPr lang="en-US" sz="3200" dirty="0">
                <a:gradFill>
                  <a:gsLst>
                    <a:gs pos="2917">
                      <a:schemeClr val="tx1"/>
                    </a:gs>
                    <a:gs pos="30000">
                      <a:schemeClr val="tx1"/>
                    </a:gs>
                  </a:gsLst>
                  <a:lin ang="5400000" scaled="0"/>
                </a:gradFill>
              </a:rPr>
              <a:t>Generative AI </a:t>
            </a:r>
          </a:p>
          <a:p>
            <a:pPr>
              <a:lnSpc>
                <a:spcPct val="150000"/>
              </a:lnSpc>
            </a:pPr>
            <a:r>
              <a:rPr lang="en-US" sz="3200" b="1" dirty="0">
                <a:gradFill>
                  <a:gsLst>
                    <a:gs pos="2917">
                      <a:schemeClr val="tx1"/>
                    </a:gs>
                    <a:gs pos="30000">
                      <a:schemeClr val="tx1"/>
                    </a:gs>
                  </a:gsLst>
                  <a:lin ang="5400000" scaled="0"/>
                </a:gradFill>
              </a:rPr>
              <a:t>is not:</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Intelligent</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Deterministic</a:t>
            </a:r>
          </a:p>
          <a:p>
            <a:pPr marL="457200" indent="-457200">
              <a:lnSpc>
                <a:spcPct val="150000"/>
              </a:lnSpc>
              <a:buFont typeface="Courier New" panose="02070309020205020404" pitchFamily="49" charset="0"/>
              <a:buChar char="o"/>
            </a:pPr>
            <a:r>
              <a:rPr lang="en-US" sz="2400" b="1" dirty="0">
                <a:gradFill>
                  <a:gsLst>
                    <a:gs pos="2917">
                      <a:schemeClr val="tx1"/>
                    </a:gs>
                    <a:gs pos="30000">
                      <a:schemeClr val="tx1"/>
                    </a:gs>
                  </a:gsLst>
                  <a:lin ang="5400000" scaled="0"/>
                </a:gradFill>
              </a:rPr>
              <a:t>Grounded</a:t>
            </a:r>
          </a:p>
        </p:txBody>
      </p:sp>
      <p:sp>
        <p:nvSpPr>
          <p:cNvPr id="8" name="TextBox 7">
            <a:extLst>
              <a:ext uri="{FF2B5EF4-FFF2-40B4-BE49-F238E27FC236}">
                <a16:creationId xmlns:a16="http://schemas.microsoft.com/office/drawing/2014/main" id="{6E281140-0CAF-6D6C-8042-253A5CD9D547}"/>
              </a:ext>
            </a:extLst>
          </p:cNvPr>
          <p:cNvSpPr txBox="1"/>
          <p:nvPr/>
        </p:nvSpPr>
        <p:spPr>
          <a:xfrm>
            <a:off x="3994561" y="1181695"/>
            <a:ext cx="4377795" cy="3728328"/>
          </a:xfrm>
          <a:prstGeom prst="rect">
            <a:avLst/>
          </a:prstGeom>
          <a:noFill/>
        </p:spPr>
        <p:txBody>
          <a:bodyPr wrap="square" lIns="0" tIns="0" rIns="0" bIns="0" rtlCol="0">
            <a:spAutoFit/>
          </a:bodyPr>
          <a:lstStyle/>
          <a:p>
            <a:pPr>
              <a:lnSpc>
                <a:spcPct val="150000"/>
              </a:lnSpc>
            </a:pPr>
            <a:r>
              <a:rPr lang="en-US" sz="3200">
                <a:gradFill>
                  <a:gsLst>
                    <a:gs pos="2917">
                      <a:schemeClr val="tx1"/>
                    </a:gs>
                    <a:gs pos="30000">
                      <a:schemeClr val="tx1"/>
                    </a:gs>
                  </a:gsLst>
                  <a:lin ang="5400000" scaled="0"/>
                </a:gradFill>
              </a:rPr>
              <a:t>Generative AI </a:t>
            </a:r>
          </a:p>
          <a:p>
            <a:pPr>
              <a:lnSpc>
                <a:spcPct val="150000"/>
              </a:lnSpc>
            </a:pPr>
            <a:r>
              <a:rPr lang="en-US" sz="3200" b="1">
                <a:gradFill>
                  <a:gsLst>
                    <a:gs pos="2917">
                      <a:schemeClr val="tx1"/>
                    </a:gs>
                    <a:gs pos="30000">
                      <a:schemeClr val="tx1"/>
                    </a:gs>
                  </a:gsLst>
                  <a:lin ang="5400000" scaled="0"/>
                </a:gradFill>
              </a:rPr>
              <a:t>can not:</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language or maths</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manners or emotions</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Know facts that are not in its training dataset</a:t>
            </a:r>
          </a:p>
        </p:txBody>
      </p:sp>
    </p:spTree>
    <p:extLst>
      <p:ext uri="{BB962C8B-B14F-4D97-AF65-F5344CB8AC3E}">
        <p14:creationId xmlns:p14="http://schemas.microsoft.com/office/powerpoint/2010/main" val="3632370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How to mitigate hallucinations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9" name="Graphic 8" descr="Settings with solid fill">
            <a:extLst>
              <a:ext uri="{FF2B5EF4-FFF2-40B4-BE49-F238E27FC236}">
                <a16:creationId xmlns:a16="http://schemas.microsoft.com/office/drawing/2014/main" id="{3C88E18C-7742-D555-CE85-6FFB37CE3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588" y="2014868"/>
            <a:ext cx="1828800" cy="1828800"/>
          </a:xfrm>
          <a:prstGeom prst="rect">
            <a:avLst/>
          </a:prstGeom>
        </p:spPr>
      </p:pic>
      <p:pic>
        <p:nvPicPr>
          <p:cNvPr id="11" name="Graphic 10" descr="Gears with solid fill">
            <a:extLst>
              <a:ext uri="{FF2B5EF4-FFF2-40B4-BE49-F238E27FC236}">
                <a16:creationId xmlns:a16="http://schemas.microsoft.com/office/drawing/2014/main" id="{EA897377-49A2-AF67-08F8-EB29079CE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7883" y="2107466"/>
            <a:ext cx="2034363" cy="2034363"/>
          </a:xfrm>
          <a:prstGeom prst="rect">
            <a:avLst/>
          </a:prstGeom>
        </p:spPr>
      </p:pic>
      <p:sp>
        <p:nvSpPr>
          <p:cNvPr id="13" name="TextBox 12">
            <a:extLst>
              <a:ext uri="{FF2B5EF4-FFF2-40B4-BE49-F238E27FC236}">
                <a16:creationId xmlns:a16="http://schemas.microsoft.com/office/drawing/2014/main" id="{ECE08DE1-B7F3-3E22-FED6-CBF485061D5C}"/>
              </a:ext>
            </a:extLst>
          </p:cNvPr>
          <p:cNvSpPr txBox="1"/>
          <p:nvPr/>
        </p:nvSpPr>
        <p:spPr>
          <a:xfrm>
            <a:off x="1095887" y="4285215"/>
            <a:ext cx="2583712"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Effective prompt engineering</a:t>
            </a:r>
          </a:p>
        </p:txBody>
      </p:sp>
      <p:sp>
        <p:nvSpPr>
          <p:cNvPr id="14" name="TextBox 13">
            <a:extLst>
              <a:ext uri="{FF2B5EF4-FFF2-40B4-BE49-F238E27FC236}">
                <a16:creationId xmlns:a16="http://schemas.microsoft.com/office/drawing/2014/main" id="{A5E84379-C404-BEF7-BE88-14C717288D54}"/>
              </a:ext>
            </a:extLst>
          </p:cNvPr>
          <p:cNvSpPr txBox="1"/>
          <p:nvPr/>
        </p:nvSpPr>
        <p:spPr>
          <a:xfrm>
            <a:off x="8147201" y="4250142"/>
            <a:ext cx="3219138"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Tweak parameters (temperature/max length)</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Content filtering</a:t>
            </a:r>
          </a:p>
        </p:txBody>
      </p:sp>
      <p:pic>
        <p:nvPicPr>
          <p:cNvPr id="15" name="Graphic 14" descr="Books outline">
            <a:extLst>
              <a:ext uri="{FF2B5EF4-FFF2-40B4-BE49-F238E27FC236}">
                <a16:creationId xmlns:a16="http://schemas.microsoft.com/office/drawing/2014/main" id="{E5F3D14C-192B-7314-0C79-B871D8FB8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6017" y="2107466"/>
            <a:ext cx="1828800" cy="1828800"/>
          </a:xfrm>
          <a:prstGeom prst="rect">
            <a:avLst/>
          </a:prstGeom>
        </p:spPr>
      </p:pic>
      <p:sp>
        <p:nvSpPr>
          <p:cNvPr id="16" name="TextBox 15">
            <a:extLst>
              <a:ext uri="{FF2B5EF4-FFF2-40B4-BE49-F238E27FC236}">
                <a16:creationId xmlns:a16="http://schemas.microsoft.com/office/drawing/2014/main" id="{C0AE3C71-7F0B-EE81-6925-9FE83D296B5D}"/>
              </a:ext>
            </a:extLst>
          </p:cNvPr>
          <p:cNvSpPr txBox="1"/>
          <p:nvPr/>
        </p:nvSpPr>
        <p:spPr>
          <a:xfrm>
            <a:off x="4804144" y="4391316"/>
            <a:ext cx="2583712"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Provide validated data sources</a:t>
            </a:r>
          </a:p>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Ask for citations </a:t>
            </a:r>
          </a:p>
        </p:txBody>
      </p:sp>
    </p:spTree>
    <p:extLst>
      <p:ext uri="{BB962C8B-B14F-4D97-AF65-F5344CB8AC3E}">
        <p14:creationId xmlns:p14="http://schemas.microsoft.com/office/powerpoint/2010/main" val="2870052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1261640" y="2681103"/>
            <a:ext cx="8201358" cy="747897"/>
          </a:xfrm>
        </p:spPr>
        <p:txBody>
          <a:bodyPr/>
          <a:lstStyle/>
          <a:p>
            <a:r>
              <a:rPr lang="en-US" sz="5400"/>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1DE8-E3E9-EC1E-CE4F-13586898A343}"/>
              </a:ext>
            </a:extLst>
          </p:cNvPr>
          <p:cNvSpPr>
            <a:spLocks noGrp="1"/>
          </p:cNvSpPr>
          <p:nvPr>
            <p:ph type="title"/>
          </p:nvPr>
        </p:nvSpPr>
        <p:spPr>
          <a:xfrm>
            <a:off x="588263" y="457200"/>
            <a:ext cx="11018520" cy="553998"/>
          </a:xfrm>
        </p:spPr>
        <p:txBody>
          <a:bodyPr wrap="square" anchor="ctr">
            <a:normAutofit/>
          </a:bodyPr>
          <a:lstStyle/>
          <a:p>
            <a:r>
              <a:rPr lang="en-ZA" sz="2400" dirty="0"/>
              <a:t>What is A.I? </a:t>
            </a:r>
          </a:p>
        </p:txBody>
      </p:sp>
      <p:pic>
        <p:nvPicPr>
          <p:cNvPr id="10" name="Picture 9" descr="A close-up of a head&#10;&#10;Description automatically generated">
            <a:extLst>
              <a:ext uri="{FF2B5EF4-FFF2-40B4-BE49-F238E27FC236}">
                <a16:creationId xmlns:a16="http://schemas.microsoft.com/office/drawing/2014/main" id="{450C6523-FF14-A53F-5AC3-8B25B6523DDC}"/>
              </a:ext>
            </a:extLst>
          </p:cNvPr>
          <p:cNvPicPr>
            <a:picLocks noChangeAspect="1"/>
          </p:cNvPicPr>
          <p:nvPr/>
        </p:nvPicPr>
        <p:blipFill>
          <a:blip r:embed="rId2"/>
          <a:srcRect l="20943" r="10322" b="2"/>
          <a:stretch/>
        </p:blipFill>
        <p:spPr>
          <a:xfrm>
            <a:off x="588263" y="1201698"/>
            <a:ext cx="5318760" cy="4352544"/>
          </a:xfrm>
          <a:prstGeom prst="rect">
            <a:avLst/>
          </a:prstGeom>
          <a:noFill/>
        </p:spPr>
      </p:pic>
      <p:sp>
        <p:nvSpPr>
          <p:cNvPr id="3" name="Text Placeholder 2">
            <a:extLst>
              <a:ext uri="{FF2B5EF4-FFF2-40B4-BE49-F238E27FC236}">
                <a16:creationId xmlns:a16="http://schemas.microsoft.com/office/drawing/2014/main" id="{0BF31B2F-8E3B-83D5-6445-C0471F8431E0}"/>
              </a:ext>
            </a:extLst>
          </p:cNvPr>
          <p:cNvSpPr>
            <a:spLocks noGrp="1"/>
          </p:cNvSpPr>
          <p:nvPr>
            <p:ph type="body" sz="quarter" idx="4294967295"/>
          </p:nvPr>
        </p:nvSpPr>
        <p:spPr>
          <a:xfrm>
            <a:off x="6288023" y="1201698"/>
            <a:ext cx="5318760" cy="4352544"/>
          </a:xfrm>
        </p:spPr>
        <p:txBody>
          <a:bodyPr anchor="t">
            <a:normAutofit/>
          </a:bodyPr>
          <a:lstStyle/>
          <a:p>
            <a:pPr marL="0" indent="-342900" defTabSz="914367">
              <a:lnSpc>
                <a:spcPct val="90000"/>
              </a:lnSpc>
              <a:buFont typeface="Arial" panose="020B0604020202020204" pitchFamily="34" charset="0"/>
              <a:buChar char="•"/>
            </a:pPr>
            <a:r>
              <a:rPr lang="en-US" sz="2000" kern="1200"/>
              <a:t>Artificial Intelligence (AI) is a technology that simulates human intelligence and problem-solving capabilities, enabling computers and machines to perform tasks that would otherwise require human intervention.</a:t>
            </a:r>
          </a:p>
          <a:p>
            <a:pPr marL="0" indent="-342900" defTabSz="914367">
              <a:lnSpc>
                <a:spcPct val="90000"/>
              </a:lnSpc>
              <a:buFont typeface="Arial" panose="020B0604020202020204" pitchFamily="34" charset="0"/>
              <a:buChar char="•"/>
            </a:pPr>
            <a:r>
              <a:rPr lang="en-US" sz="2000" kern="1200"/>
              <a:t>It encompasses machine learning and deep learning, which develop AI algorithms modeled after the human brain's decision-making processes.</a:t>
            </a:r>
          </a:p>
          <a:p>
            <a:pPr marL="0" indent="-342900" defTabSz="914367">
              <a:lnSpc>
                <a:spcPct val="90000"/>
              </a:lnSpc>
              <a:buFont typeface="Arial" panose="020B0604020202020204" pitchFamily="34" charset="0"/>
              <a:buChar char="•"/>
            </a:pPr>
            <a:r>
              <a:rPr lang="en-US" sz="2000" kern="1200"/>
              <a:t>The release of ChatGPT marks a turning point in AI, with generative AI now learning and synthesizing various data types. </a:t>
            </a:r>
          </a:p>
          <a:p>
            <a:pPr marL="0" indent="-342900" defTabSz="914367">
              <a:lnSpc>
                <a:spcPct val="90000"/>
              </a:lnSpc>
              <a:buFont typeface="Arial" panose="020B0604020202020204" pitchFamily="34" charset="0"/>
              <a:buChar char="•"/>
            </a:pPr>
            <a:r>
              <a:rPr lang="en-US" sz="2000" kern="1200"/>
              <a:t>As AI applications grow, conversations around AI ethics and responsible AI become critical.</a:t>
            </a:r>
          </a:p>
          <a:p>
            <a:pPr marL="0" defTabSz="914367">
              <a:lnSpc>
                <a:spcPct val="90000"/>
              </a:lnSpc>
            </a:pPr>
            <a:endParaRPr lang="en-US" sz="2000" kern="1200"/>
          </a:p>
        </p:txBody>
      </p:sp>
    </p:spTree>
    <p:extLst>
      <p:ext uri="{BB962C8B-B14F-4D97-AF65-F5344CB8AC3E}">
        <p14:creationId xmlns:p14="http://schemas.microsoft.com/office/powerpoint/2010/main" val="4425323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D1D1-716C-CA36-0428-0B031FD8E034}"/>
              </a:ext>
            </a:extLst>
          </p:cNvPr>
          <p:cNvSpPr>
            <a:spLocks noGrp="1"/>
          </p:cNvSpPr>
          <p:nvPr>
            <p:ph type="title"/>
          </p:nvPr>
        </p:nvSpPr>
        <p:spPr>
          <a:xfrm>
            <a:off x="588263" y="457200"/>
            <a:ext cx="11018520" cy="553998"/>
          </a:xfrm>
        </p:spPr>
        <p:txBody>
          <a:bodyPr wrap="square" anchor="ctr">
            <a:normAutofit/>
          </a:bodyPr>
          <a:lstStyle/>
          <a:p>
            <a:r>
              <a:rPr lang="en-US" dirty="0"/>
              <a:t>Types of Artificial Intelligence: Weak AI vs. Strong AI</a:t>
            </a:r>
            <a:endParaRPr lang="en-ZA" dirty="0"/>
          </a:p>
        </p:txBody>
      </p:sp>
      <p:sp>
        <p:nvSpPr>
          <p:cNvPr id="3" name="Text Placeholder 2">
            <a:extLst>
              <a:ext uri="{FF2B5EF4-FFF2-40B4-BE49-F238E27FC236}">
                <a16:creationId xmlns:a16="http://schemas.microsoft.com/office/drawing/2014/main" id="{E048BF11-78C4-1588-2E4E-16C61C608D16}"/>
              </a:ext>
            </a:extLst>
          </p:cNvPr>
          <p:cNvSpPr>
            <a:spLocks noGrp="1"/>
          </p:cNvSpPr>
          <p:nvPr>
            <p:ph type="body" sz="quarter" idx="4294967295"/>
          </p:nvPr>
        </p:nvSpPr>
        <p:spPr>
          <a:xfrm>
            <a:off x="588263" y="1201698"/>
            <a:ext cx="7446264" cy="4352544"/>
          </a:xfrm>
        </p:spPr>
        <p:txBody>
          <a:bodyPr anchor="t">
            <a:normAutofit fontScale="92500" lnSpcReduction="10000"/>
          </a:bodyPr>
          <a:lstStyle/>
          <a:p>
            <a:pPr marL="0" defTabSz="914367"/>
            <a:r>
              <a:rPr lang="en-US" kern="1200" dirty="0"/>
              <a:t>Weak AI, also known as narrow AI, is trained to perform specific tasks and drives most AI today.</a:t>
            </a:r>
            <a:endParaRPr lang="en-US" dirty="0"/>
          </a:p>
          <a:p>
            <a:pPr marL="0" defTabSz="914367"/>
            <a:r>
              <a:rPr lang="en-US" kern="1200" dirty="0"/>
              <a:t>It enables robust applications like Siri, Alexa, and self-driving vehicles. </a:t>
            </a:r>
          </a:p>
          <a:p>
            <a:pPr marL="0" defTabSz="914367"/>
            <a:r>
              <a:rPr lang="en-US" kern="1200" dirty="0"/>
              <a:t>Strong AI consists of artificial general intelligence (AGI) and artificial super intelligence (ASI). </a:t>
            </a:r>
          </a:p>
          <a:p>
            <a:pPr marL="0" defTabSz="914367"/>
            <a:r>
              <a:rPr lang="en-US" kern="1200" dirty="0"/>
              <a:t>AGI is a theoretical form of AI where machines have equal intelligence to humans, while ASI surpasses human brain intelligence.</a:t>
            </a:r>
            <a:endParaRPr lang="en-US" dirty="0"/>
          </a:p>
          <a:p>
            <a:pPr marL="0" defTabSz="914367"/>
            <a:r>
              <a:rPr lang="en-US" kern="1200" dirty="0"/>
              <a:t>While strong AI is theoretical, researchers are exploring its development.</a:t>
            </a:r>
          </a:p>
        </p:txBody>
      </p:sp>
      <p:pic>
        <p:nvPicPr>
          <p:cNvPr id="19" name="Image 0" descr="preencoded.png">
            <a:extLst>
              <a:ext uri="{FF2B5EF4-FFF2-40B4-BE49-F238E27FC236}">
                <a16:creationId xmlns:a16="http://schemas.microsoft.com/office/drawing/2014/main" id="{8061C925-2BAB-520A-48C9-08DE82C729E1}"/>
              </a:ext>
            </a:extLst>
          </p:cNvPr>
          <p:cNvPicPr>
            <a:picLocks noChangeAspect="1"/>
          </p:cNvPicPr>
          <p:nvPr/>
        </p:nvPicPr>
        <p:blipFill>
          <a:blip r:embed="rId2"/>
          <a:srcRect t="6306" r="-2" b="2652"/>
          <a:stretch/>
        </p:blipFill>
        <p:spPr>
          <a:xfrm>
            <a:off x="8415527" y="1201698"/>
            <a:ext cx="3191255" cy="4352544"/>
          </a:xfrm>
          <a:prstGeom prst="rect">
            <a:avLst/>
          </a:prstGeom>
          <a:noFill/>
        </p:spPr>
      </p:pic>
    </p:spTree>
    <p:extLst>
      <p:ext uri="{BB962C8B-B14F-4D97-AF65-F5344CB8AC3E}">
        <p14:creationId xmlns:p14="http://schemas.microsoft.com/office/powerpoint/2010/main" val="32513664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eep Learning vs. Machine Learning – What's The Difference?">
            <a:extLst>
              <a:ext uri="{FF2B5EF4-FFF2-40B4-BE49-F238E27FC236}">
                <a16:creationId xmlns:a16="http://schemas.microsoft.com/office/drawing/2014/main" id="{D99FD9D8-C970-85CF-0336-C15040BA5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371" y="194054"/>
            <a:ext cx="7369629" cy="6290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3603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FFFF00"/>
                </a:solidFill>
              </a:rPr>
              <a:t>Deep learning vs. machine learning</a:t>
            </a:r>
          </a:p>
        </p:txBody>
      </p:sp>
      <p:sp>
        <p:nvSpPr>
          <p:cNvPr id="6" name="Text Placeholder 5"/>
          <p:cNvSpPr>
            <a:spLocks noGrp="1"/>
          </p:cNvSpPr>
          <p:nvPr>
            <p:ph type="body" sz="quarter" idx="10"/>
          </p:nvPr>
        </p:nvSpPr>
        <p:spPr>
          <a:xfrm>
            <a:off x="586390" y="1434370"/>
            <a:ext cx="11018520" cy="4050340"/>
          </a:xfrm>
        </p:spPr>
        <p:txBody>
          <a:bodyPr/>
          <a:lstStyle/>
          <a:p>
            <a:pPr marL="457200" indent="-457200">
              <a:buFont typeface="Arial" panose="020B0604020202020204" pitchFamily="34" charset="0"/>
              <a:buChar char="•"/>
            </a:pPr>
            <a:r>
              <a:rPr lang="en-US" dirty="0"/>
              <a:t>Machine learning and deep learning are sub-disciplines of AI, using neural networks to learn from large amounts of data. Machine learning uses input, hidden, and output layers, typically for supervised learning.</a:t>
            </a:r>
          </a:p>
          <a:p>
            <a:pPr marL="457200" indent="-457200">
              <a:buFont typeface="Arial" panose="020B0604020202020204" pitchFamily="34" charset="0"/>
              <a:buChar char="•"/>
            </a:pPr>
            <a:r>
              <a:rPr lang="en-US" dirty="0"/>
              <a:t>Deep learning uses multiple layers, including an input layer, hidden layers, and output layout, for unsupervised learning. </a:t>
            </a:r>
          </a:p>
          <a:p>
            <a:pPr marL="457200" indent="-457200">
              <a:buFont typeface="Arial" panose="020B0604020202020204" pitchFamily="34" charset="0"/>
              <a:buChar char="•"/>
            </a:pPr>
            <a:r>
              <a:rPr lang="en-US" dirty="0"/>
              <a:t>These layers automate feature extraction from large, unlabeled, and unstructured data sets, enabling machine learning at scale without human intervention.</a:t>
            </a:r>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F658-D49F-3DB4-ADC2-476412628729}"/>
              </a:ext>
            </a:extLst>
          </p:cNvPr>
          <p:cNvSpPr>
            <a:spLocks noGrp="1"/>
          </p:cNvSpPr>
          <p:nvPr>
            <p:ph type="title"/>
          </p:nvPr>
        </p:nvSpPr>
        <p:spPr/>
        <p:txBody>
          <a:bodyPr/>
          <a:lstStyle/>
          <a:p>
            <a:r>
              <a:rPr lang="en-ZA"/>
              <a:t>Deep Learning VS Machine Learning</a:t>
            </a:r>
          </a:p>
        </p:txBody>
      </p:sp>
      <p:pic>
        <p:nvPicPr>
          <p:cNvPr id="1026" name="Picture 2" descr="Deep Learning vs Machine Learning: The Ultimate Battle.">
            <a:extLst>
              <a:ext uri="{FF2B5EF4-FFF2-40B4-BE49-F238E27FC236}">
                <a16:creationId xmlns:a16="http://schemas.microsoft.com/office/drawing/2014/main" id="{6F226875-5527-B352-7FB4-118DA620D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468" y="1105678"/>
            <a:ext cx="7570237" cy="567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764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A2E2-FB63-5FEA-2A35-A91D026DD92F}"/>
              </a:ext>
            </a:extLst>
          </p:cNvPr>
          <p:cNvSpPr>
            <a:spLocks noGrp="1"/>
          </p:cNvSpPr>
          <p:nvPr>
            <p:ph type="title"/>
          </p:nvPr>
        </p:nvSpPr>
        <p:spPr/>
        <p:txBody>
          <a:bodyPr/>
          <a:lstStyle/>
          <a:p>
            <a:r>
              <a:rPr lang="en-ZA" dirty="0">
                <a:solidFill>
                  <a:srgbClr val="00B050"/>
                </a:solidFill>
              </a:rPr>
              <a:t>Azure AI </a:t>
            </a:r>
            <a:r>
              <a:rPr lang="en-ZA" dirty="0"/>
              <a:t>&amp; </a:t>
            </a:r>
            <a:r>
              <a:rPr lang="en-ZA" dirty="0">
                <a:solidFill>
                  <a:srgbClr val="99FF99"/>
                </a:solidFill>
              </a:rPr>
              <a:t>Azure OpenAI</a:t>
            </a:r>
          </a:p>
        </p:txBody>
      </p:sp>
    </p:spTree>
    <p:extLst>
      <p:ext uri="{BB962C8B-B14F-4D97-AF65-F5344CB8AC3E}">
        <p14:creationId xmlns:p14="http://schemas.microsoft.com/office/powerpoint/2010/main" val="44918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7F06C4865FD4A8A403F66497FF9A9" ma:contentTypeVersion="23" ma:contentTypeDescription="Create a new document." ma:contentTypeScope="" ma:versionID="46d7092fdb9e3b08930aa71b4ecca548">
  <xsd:schema xmlns:xsd="http://www.w3.org/2001/XMLSchema" xmlns:xs="http://www.w3.org/2001/XMLSchema" xmlns:p="http://schemas.microsoft.com/office/2006/metadata/properties" xmlns:ns2="78bc6fde-72ac-489a-b0a4-ba51770a119a" xmlns:ns3="efd76e83-4173-4a26-b431-618a788339a8" targetNamespace="http://schemas.microsoft.com/office/2006/metadata/properties" ma:root="true" ma:fieldsID="8758ad6a3c4ef9d2561947db1cdc395a" ns2:_="" ns3:_="">
    <xsd:import namespace="78bc6fde-72ac-489a-b0a4-ba51770a119a"/>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LengthInSeconds" minOccurs="0"/>
                <xsd:element ref="ns2:Date_x002f_Time" minOccurs="0"/>
                <xsd:element ref="ns2:_Flow_SignoffStatus" minOccurs="0"/>
                <xsd:element ref="ns3:TaxCatchAll" minOccurs="0"/>
                <xsd:element ref="ns2:lcf76f155ced4ddcb4097134ff3c332f" minOccurs="0"/>
                <xsd:element ref="ns2:MediaServiceObjectDetectorVersions" minOccurs="0"/>
                <xsd:element ref="ns2:MediaServiceSearchProperties" minOccurs="0"/>
                <xsd:element ref="ns2:Pers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bc6fde-72ac-489a-b0a4-ba51770a11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Date_x002f_Time" ma:index="21" nillable="true" ma:displayName="Date/Time" ma:format="DateOnly" ma:internalName="Date_x002f_Time">
      <xsd:simpleType>
        <xsd:restriction base="dms:DateTime"/>
      </xsd:simpleType>
    </xsd:element>
    <xsd:element name="_Flow_SignoffStatus" ma:index="22" nillable="true" ma:displayName="Sign-off status" ma:internalName="Sign_x002d_off_x0020_status">
      <xsd:simpleType>
        <xsd:restriction base="dms:Text"/>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Person" ma:index="28" nillable="true" ma:displayName="Person" ma:format="Dropdown" ma:list="UserInfo" ma:SharePointGroup="0" ma:internalName="Pers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96bd840-8bf6-49cb-b2f0-0d7eef72f970}" ma:internalName="TaxCatchAll" ma:showField="CatchAllData" ma:web="efd76e83-4173-4a26-b431-618a788339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fd76e83-4173-4a26-b431-618a788339a8">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78bc6fde-72ac-489a-b0a4-ba51770a119a" xsi:nil="true"/>
    <lcf76f155ced4ddcb4097134ff3c332f xmlns="78bc6fde-72ac-489a-b0a4-ba51770a119a">
      <Terms xmlns="http://schemas.microsoft.com/office/infopath/2007/PartnerControls"/>
    </lcf76f155ced4ddcb4097134ff3c332f>
    <_Flow_SignoffStatus xmlns="78bc6fde-72ac-489a-b0a4-ba51770a119a" xsi:nil="true"/>
    <Date_x002f_Time xmlns="78bc6fde-72ac-489a-b0a4-ba51770a119a" xsi:nil="true"/>
    <TaxCatchAll xmlns="efd76e83-4173-4a26-b431-618a788339a8" xsi:nil="true"/>
    <Person xmlns="78bc6fde-72ac-489a-b0a4-ba51770a119a">
      <UserInfo>
        <DisplayName/>
        <AccountId xsi:nil="true"/>
        <AccountType/>
      </UserInfo>
    </Person>
  </documentManagement>
</p:properties>
</file>

<file path=customXml/itemProps1.xml><?xml version="1.0" encoding="utf-8"?>
<ds:datastoreItem xmlns:ds="http://schemas.openxmlformats.org/officeDocument/2006/customXml" ds:itemID="{D56A35DF-92CD-488B-AC44-BC1240EB2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bc6fde-72ac-489a-b0a4-ba51770a119a"/>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8bc6fde-72ac-489a-b0a4-ba51770a119a"/>
    <ds:schemaRef ds:uri="efd76e83-4173-4a26-b431-618a788339a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1141</TotalTime>
  <Words>7830</Words>
  <Application>Microsoft Office PowerPoint</Application>
  <PresentationFormat>Widescreen</PresentationFormat>
  <Paragraphs>529</Paragraphs>
  <Slides>39</Slides>
  <Notes>27</Notes>
  <HiddenSlides>0</HiddenSlides>
  <MMClips>1</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39</vt:i4>
      </vt:variant>
    </vt:vector>
  </HeadingPairs>
  <TitlesOfParts>
    <vt:vector size="60" baseType="lpstr">
      <vt:lpstr>-apple-system</vt:lpstr>
      <vt:lpstr>Arial</vt:lpstr>
      <vt:lpstr>Bahnschrift Light</vt:lpstr>
      <vt:lpstr>Britannic Bold</vt:lpstr>
      <vt:lpstr>Calibri</vt:lpstr>
      <vt:lpstr>Cambria Math</vt:lpstr>
      <vt:lpstr>Consolas</vt:lpstr>
      <vt:lpstr>Courier New</vt:lpstr>
      <vt:lpstr>Roboto Mono</vt:lpstr>
      <vt:lpstr>Segoe UI</vt:lpstr>
      <vt:lpstr>Segoe UI </vt:lpstr>
      <vt:lpstr>Segoe UI Light</vt:lpstr>
      <vt:lpstr>Segoe UI Semibold</vt:lpstr>
      <vt:lpstr>Segoe UI Semilight</vt:lpstr>
      <vt:lpstr>Söhne</vt:lpstr>
      <vt:lpstr>source-serif-pro</vt:lpstr>
      <vt:lpstr>Times New Roman</vt:lpstr>
      <vt:lpstr>Wingdings</vt:lpstr>
      <vt:lpstr>WordVisi_MSFontService</vt:lpstr>
      <vt:lpstr>WHITE TEMPLATE</vt:lpstr>
      <vt:lpstr>SOFT BLACK TEMPLATE</vt:lpstr>
      <vt:lpstr>PowerPoint Presentation</vt:lpstr>
      <vt:lpstr>A Gentle Introduction to AI on Azure &amp; Machine Learning</vt:lpstr>
      <vt:lpstr>PowerPoint Presentation</vt:lpstr>
      <vt:lpstr>What is A.I? </vt:lpstr>
      <vt:lpstr>Types of Artificial Intelligence: Weak AI vs. Strong AI</vt:lpstr>
      <vt:lpstr>PowerPoint Presentation</vt:lpstr>
      <vt:lpstr>Deep learning vs. machine learning</vt:lpstr>
      <vt:lpstr>Deep Learning VS Machine Learning</vt:lpstr>
      <vt:lpstr>Azure AI &amp; Azure OpenAI</vt:lpstr>
      <vt:lpstr>Azure AI</vt:lpstr>
      <vt:lpstr>Azure AI</vt:lpstr>
      <vt:lpstr>PowerPoint Presentation</vt:lpstr>
      <vt:lpstr>PowerPoint Presentation</vt:lpstr>
      <vt:lpstr>PowerPoint Presentation</vt:lpstr>
      <vt:lpstr>Language Models Progression</vt:lpstr>
      <vt:lpstr>PowerPoint Presentation</vt:lpstr>
      <vt:lpstr>PowerPoint Presentation</vt:lpstr>
      <vt:lpstr>PowerPoint Presentation</vt:lpstr>
      <vt:lpstr>PowerPoint Presentation</vt:lpstr>
      <vt:lpstr>PowerPoint Presentation</vt:lpstr>
      <vt:lpstr>PowerPoint Presentation</vt:lpstr>
      <vt:lpstr>The rise of generative models</vt:lpstr>
      <vt:lpstr>PowerPoint Presentation</vt:lpstr>
      <vt:lpstr>PowerPoint Presentation</vt:lpstr>
      <vt:lpstr>| Key Terms</vt:lpstr>
      <vt:lpstr>Azure OpenAI</vt:lpstr>
      <vt:lpstr>OpenAI + Microsoft</vt:lpstr>
      <vt:lpstr>Microsoft and OpenAI partnership</vt:lpstr>
      <vt:lpstr>PowerPoint Presentation</vt:lpstr>
      <vt:lpstr>Azure OpenAI Data and Privacy</vt:lpstr>
      <vt:lpstr>PowerPoint Presentation</vt:lpstr>
      <vt:lpstr>Azure AI ≠ Azure Open AI Service</vt:lpstr>
      <vt:lpstr>Azure AI</vt:lpstr>
      <vt:lpstr>PowerPoint Presentation</vt:lpstr>
      <vt:lpstr>PowerPoint Presentation</vt:lpstr>
      <vt:lpstr>Using AI responsibly: social implications</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Aqsa Isha</cp:lastModifiedBy>
  <cp:revision>4</cp:revision>
  <dcterms:created xsi:type="dcterms:W3CDTF">2019-03-28T18:40:02Z</dcterms:created>
  <dcterms:modified xsi:type="dcterms:W3CDTF">2024-12-26T12:32:22Z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0x0101003137F06C4865FD4A8A403F66497FF9A9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